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7" r:id="rId1"/>
  </p:sldMasterIdLst>
  <p:sldIdLst>
    <p:sldId id="256" r:id="rId2"/>
    <p:sldId id="257" r:id="rId3"/>
    <p:sldId id="258" r:id="rId4"/>
    <p:sldId id="260" r:id="rId5"/>
    <p:sldId id="261" r:id="rId6"/>
    <p:sldId id="259" r:id="rId7"/>
    <p:sldId id="262" r:id="rId8"/>
    <p:sldId id="263" r:id="rId9"/>
    <p:sldId id="275" r:id="rId10"/>
    <p:sldId id="276" r:id="rId11"/>
    <p:sldId id="277" r:id="rId12"/>
    <p:sldId id="278" r:id="rId13"/>
    <p:sldId id="279" r:id="rId14"/>
    <p:sldId id="280" r:id="rId15"/>
    <p:sldId id="274" r:id="rId16"/>
    <p:sldId id="282" r:id="rId17"/>
    <p:sldId id="265" r:id="rId18"/>
    <p:sldId id="269" r:id="rId19"/>
    <p:sldId id="283" r:id="rId20"/>
    <p:sldId id="284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011" autoAdjust="0"/>
    <p:restoredTop sz="94624" autoAdjust="0"/>
  </p:normalViewPr>
  <p:slideViewPr>
    <p:cSldViewPr>
      <p:cViewPr varScale="1">
        <p:scale>
          <a:sx n="95" d="100"/>
          <a:sy n="95" d="100"/>
        </p:scale>
        <p:origin x="-468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0CE8F39D-DB1A-4F77-9AE2-6244BDF9F983}" type="datetimeFigureOut">
              <a:rPr lang="ru-RU" smtClean="0"/>
              <a:pPr>
                <a:defRPr/>
              </a:pPr>
              <a:t>07.02.2017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4A6BEFC2-ADF7-4E4A-A6A4-21C1D4AF5C8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CE8F39D-DB1A-4F77-9AE2-6244BDF9F983}" type="datetimeFigureOut">
              <a:rPr lang="ru-RU" smtClean="0"/>
              <a:pPr>
                <a:defRPr/>
              </a:pPr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A6BEFC2-ADF7-4E4A-A6A4-21C1D4AF5C8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CE8F39D-DB1A-4F77-9AE2-6244BDF9F983}" type="datetimeFigureOut">
              <a:rPr lang="ru-RU" smtClean="0"/>
              <a:pPr>
                <a:defRPr/>
              </a:pPr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A6BEFC2-ADF7-4E4A-A6A4-21C1D4AF5C8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CE8F39D-DB1A-4F77-9AE2-6244BDF9F983}" type="datetimeFigureOut">
              <a:rPr lang="ru-RU" smtClean="0"/>
              <a:pPr>
                <a:defRPr/>
              </a:pPr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A6BEFC2-ADF7-4E4A-A6A4-21C1D4AF5C8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CE8F39D-DB1A-4F77-9AE2-6244BDF9F983}" type="datetimeFigureOut">
              <a:rPr lang="ru-RU" smtClean="0"/>
              <a:pPr>
                <a:defRPr/>
              </a:pPr>
              <a:t>07.02.2017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A6BEFC2-ADF7-4E4A-A6A4-21C1D4AF5C8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CE8F39D-DB1A-4F77-9AE2-6244BDF9F983}" type="datetimeFigureOut">
              <a:rPr lang="ru-RU" smtClean="0"/>
              <a:pPr>
                <a:defRPr/>
              </a:pPr>
              <a:t>07.02.2017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A6BEFC2-ADF7-4E4A-A6A4-21C1D4AF5C8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CE8F39D-DB1A-4F77-9AE2-6244BDF9F983}" type="datetimeFigureOut">
              <a:rPr lang="ru-RU" smtClean="0"/>
              <a:pPr>
                <a:defRPr/>
              </a:pPr>
              <a:t>07.02.2017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A6BEFC2-ADF7-4E4A-A6A4-21C1D4AF5C8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pPr>
              <a:defRPr/>
            </a:pPr>
            <a:fld id="{0CE8F39D-DB1A-4F77-9AE2-6244BDF9F983}" type="datetimeFigureOut">
              <a:rPr lang="ru-RU" smtClean="0"/>
              <a:pPr>
                <a:defRPr/>
              </a:pPr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A6BEFC2-ADF7-4E4A-A6A4-21C1D4AF5C8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0CE8F39D-DB1A-4F77-9AE2-6244BDF9F983}" type="datetimeFigureOut">
              <a:rPr lang="ru-RU" smtClean="0"/>
              <a:pPr>
                <a:defRPr/>
              </a:pPr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4A6BEFC2-ADF7-4E4A-A6A4-21C1D4AF5C8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CE8F39D-DB1A-4F77-9AE2-6244BDF9F983}" type="datetimeFigureOut">
              <a:rPr lang="ru-RU" smtClean="0"/>
              <a:pPr>
                <a:defRPr/>
              </a:pPr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A6BEFC2-ADF7-4E4A-A6A4-21C1D4AF5C8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CE8F39D-DB1A-4F77-9AE2-6244BDF9F983}" type="datetimeFigureOut">
              <a:rPr lang="ru-RU" smtClean="0"/>
              <a:pPr>
                <a:defRPr/>
              </a:pPr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A6BEFC2-ADF7-4E4A-A6A4-21C1D4AF5C8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736E1310-A907-4D07-BA39-C714E6DC5925}" type="datetimeFigureOut">
              <a:rPr lang="ru-RU" smtClean="0"/>
              <a:pPr>
                <a:defRPr/>
              </a:pPr>
              <a:t>07.02.2017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11224A57-C25B-4440-A3B6-E2B694DE1DD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A2%D0%B8%D1%84%D0%BB%D0%B8%D1%81%D1%81%D0%BA%D0%B0%D1%8F_%D0%B3%D0%B8%D0%BC%D0%BD%D0%B0%D0%B7%D0%B8%D1%8F" TargetMode="External"/><Relationship Id="rId3" Type="http://schemas.openxmlformats.org/officeDocument/2006/relationships/hyperlink" Target="http://ru.wikipedia.org/wiki/%D0%A6%D0%B0%D1%80%D1%81%D0%BA%D0%BE%D1%81%D0%B5%D0%BB%D1%8C%D1%81%D0%BA%D0%B0%D1%8F_%D0%B3%D0%B8%D0%BC%D0%BD%D0%B0%D0%B7%D0%B8%D1%8F" TargetMode="External"/><Relationship Id="rId7" Type="http://schemas.openxmlformats.org/officeDocument/2006/relationships/hyperlink" Target="http://ru.wikipedia.org/wiki/%D0%A2%D0%B8%D1%84%D0%BB%D0%B8%D1%81" TargetMode="External"/><Relationship Id="rId2" Type="http://schemas.openxmlformats.org/officeDocument/2006/relationships/hyperlink" Target="http://ru.wikisource.org/wiki/%D0%96%D0%B8%D0%B2%D0%B0%D0%BB%D0%B0_%D0%9D%D0%B8%D0%B0%D0%B3%D0%B0%D1%80%D0%B0_(%D0%93%D1%83%D0%BC%D0%B8%D0%BB%D1%91%D0%B2)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ru.wikipedia.org/wiki/%D0%93%D0%B8%D0%BC%D0%BD%D0%B0%D0%B7%D0%B8%D1%8F_%D0%B8_%D1%80%D0%B5%D0%B0%D0%BB%D1%8C%D0%BD%D0%BE%D0%B5_%D1%83%D1%87%D0%B8%D0%BB%D0%B8%D1%89%D0%B5_%D0%93%D1%83%D1%80%D0%B5%D0%B2%D0%B8%D1%87%D0%B0" TargetMode="External"/><Relationship Id="rId5" Type="http://schemas.openxmlformats.org/officeDocument/2006/relationships/hyperlink" Target="http://ru.wikipedia.org/wiki/3-%D1%8F_%D0%A1%D0%BE%D0%B2%D0%B5%D1%82%D1%81%D0%BA%D0%B0%D1%8F_%D1%83%D0%BB%D0%B8%D1%86%D0%B0_(%D0%A1%D0%B0%D0%BD%D0%BA%D1%82-%D0%9F%D0%B5%D1%82%D0%B5%D1%80%D0%B1%D1%83%D1%80%D0%B3)" TargetMode="External"/><Relationship Id="rId4" Type="http://schemas.openxmlformats.org/officeDocument/2006/relationships/hyperlink" Target="http://ru.wikipedia.org/wiki/%D0%94%D0%B5%D0%B3%D1%82%D1%8F%D1%80%D0%BD%D0%B0%D1%8F_%D1%83%D0%BB%D0%B8%D1%86%D0%B0_(%D0%A1%D0%B0%D0%BD%D0%BA%D1%82-%D0%9F%D0%B5%D1%82%D0%B5%D1%80%D0%B1%D1%83%D1%80%D0%B3)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A6%D0%B0%D1%80%D1%81%D0%BA%D0%BE%D1%81%D0%B5%D0%BB%D1%8C%D1%81%D0%BA%D0%B0%D1%8F_%D0%B3%D0%B8%D0%BC%D0%BD%D0%B0%D0%B7%D0%B8%D1%8F" TargetMode="External"/><Relationship Id="rId2" Type="http://schemas.openxmlformats.org/officeDocument/2006/relationships/hyperlink" Target="http://ru.wikipedia.org/wiki/%D0%A6%D0%B0%D1%80%D1%81%D0%BA%D0%BE%D0%B5_%D0%A1%D0%B5%D0%BB%D0%BE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ru.wikipedia.org/wiki/%D0%90%D0%BD%D0%BD%D0%B5%D0%BD%D1%81%D0%BA%D0%B8%D0%B9,_%D0%98%D0%BD%D0%BD%D0%BE%D0%BA%D0%B5%D0%BD%D1%82%D0%B8%D0%B9_%D0%A4%D1%91%D0%B4%D0%BE%D1%80%D0%BE%D0%B2%D0%B8%D1%87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hyperlink" Target="http://ru.wikipedia.org/wiki/%D0%9F%D0%B0%D1%80%D0%B8%D0%B6" TargetMode="External"/><Relationship Id="rId7" Type="http://schemas.openxmlformats.org/officeDocument/2006/relationships/hyperlink" Target="http://ru.wikipedia.org/wiki/%D0%94%D0%BC%D0%B8%D1%82%D1%80%D0%B8%D0%B5%D0%B2%D0%B0,_%D0%95%D0%BB%D0%B8%D0%B7%D0%B0%D0%B2%D0%B5%D1%82%D0%B0_%D0%98%D0%B2%D0%B0%D0%BD%D0%BE%D0%B2%D0%BD%D0%B0" TargetMode="External"/><Relationship Id="rId2" Type="http://schemas.openxmlformats.org/officeDocument/2006/relationships/hyperlink" Target="http://ru.wikipedia.org/wiki/1906_%D0%B3%D0%BE%D0%B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ru.wikipedia.org/wiki/%D0%91%D1%80%D1%8E%D1%81%D0%BE%D0%B2,_%D0%92%D0%B0%D0%BB%D0%B5%D1%80%D0%B8%D0%B9_%D0%AF%D0%BA%D0%BE%D0%B2%D0%BB%D0%B5%D0%B2%D0%B8%D1%87" TargetMode="External"/><Relationship Id="rId5" Type="http://schemas.openxmlformats.org/officeDocument/2006/relationships/hyperlink" Target="http://ru.wikipedia.org/wiki/%D0%90%D1%85%D0%BC%D0%B0%D1%82%D0%BE%D0%B2%D0%B0,_%D0%90%D0%BD%D0%BD%D0%B0_%D0%90%D0%BD%D0%B4%D1%80%D0%B5%D0%B5%D0%B2%D0%BD%D0%B0" TargetMode="External"/><Relationship Id="rId4" Type="http://schemas.openxmlformats.org/officeDocument/2006/relationships/hyperlink" Target="http://ru.wikipedia.org/wiki/%D0%98%D1%82%D0%B0%D0%BB%D0%B8%D1%8F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92%D0%B8%D0%BA%D0%B8%D0%BF%D0%B5%D0%B4%D0%B8%D1%8F:%D0%90%D0%B2%D1%82%D0%BE%D1%80%D0%B8%D1%82%D0%B5%D1%82%D0%BD%D1%8B%D0%B5_%D0%B8%D1%81%D1%82%D0%BE%D1%87%D0%BD%D0%B8%D0%BA%D0%B8" TargetMode="External"/><Relationship Id="rId3" Type="http://schemas.openxmlformats.org/officeDocument/2006/relationships/hyperlink" Target="http://ru.wikipedia.org/wiki/%D0%A0%D0%BE%D0%BC%D0%B0%D0%BD%D1%82%D0%B8%D1%87%D0%B5%D1%81%D0%BA%D0%B8%D0%B5_%D1%86%D0%B2%D0%B5%D1%82%D1%8B" TargetMode="External"/><Relationship Id="rId7" Type="http://schemas.openxmlformats.org/officeDocument/2006/relationships/hyperlink" Target="http://ru.wikipedia.org/wiki/%D0%95%D0%B3%D0%B8%D0%BF%D0%B5%D1%82" TargetMode="External"/><Relationship Id="rId2" Type="http://schemas.openxmlformats.org/officeDocument/2006/relationships/hyperlink" Target="http://ru.wikipedia.org/wiki/1908_%D0%B3%D0%BE%D0%B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ru.wikipedia.org/wiki/%D0%93%D1%80%D0%B5%D1%86%D0%B8%D1%8F" TargetMode="External"/><Relationship Id="rId11" Type="http://schemas.openxmlformats.org/officeDocument/2006/relationships/hyperlink" Target="http://ru.wikipedia.org/wiki/%D0%A1%D0%B0%D0%BD%D0%BA%D1%82-%D0%9F%D0%B5%D1%82%D0%B5%D1%80%D0%B1%D1%83%D1%80%D0%B3" TargetMode="External"/><Relationship Id="rId5" Type="http://schemas.openxmlformats.org/officeDocument/2006/relationships/hyperlink" Target="http://ru.wikipedia.org/wiki/%D0%A1%D1%82%D0%B0%D0%BC%D0%B1%D1%83%D0%BB" TargetMode="External"/><Relationship Id="rId10" Type="http://schemas.openxmlformats.org/officeDocument/2006/relationships/hyperlink" Target="http://ru.wikipedia.org/wiki/%D0%9A%D1%83%D0%BD%D1%81%D1%82%D0%BA%D0%B0%D0%BC%D0%B5%D1%80%D0%B0" TargetMode="External"/><Relationship Id="rId4" Type="http://schemas.openxmlformats.org/officeDocument/2006/relationships/hyperlink" Target="http://ru.wikipedia.org/wiki/%D0%A1%D0%B8%D0%BD%D0%BE%D0%BF" TargetMode="External"/><Relationship Id="rId9" Type="http://schemas.openxmlformats.org/officeDocument/2006/relationships/hyperlink" Target="http://ru.wikipedia.org/wiki/%D0%90%D1%84%D1%80%D0%B8%D0%BA%D0%B0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4%D0%B5%D0%BB%D0%BE_%D0%A2%D0%B0%D0%B3%D0%B0%D0%BD%D1%86%D0%B5%D0%B2%D0%B0" TargetMode="External"/><Relationship Id="rId2" Type="http://schemas.openxmlformats.org/officeDocument/2006/relationships/hyperlink" Target="http://ru.wikipedia.org/wiki/3_%D0%B0%D0%B2%D0%B3%D1%83%D1%81%D1%82%D0%B0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hyperlink" Target="http://ru.wikipedia.org/wiki/%D0%9E%D1%86%D1%83%D0%BF,_%D0%9D%D0%B8%D0%BA%D0%BE%D0%BB%D0%B0%D0%B9_%D0%90%D0%B2%D0%B4%D0%B5%D0%B5%D0%B2%D0%B8%D1%87" TargetMode="External"/><Relationship Id="rId4" Type="http://schemas.openxmlformats.org/officeDocument/2006/relationships/hyperlink" Target="http://ru.wikipedia.org/wiki/%D0%9B%D0%BE%D0%B7%D0%B8%D0%BD%D1%81%D0%BA%D0%B8%D0%B9,_%D0%9C%D0%B8%D1%85%D0%B0%D0%B8%D0%BB_%D0%9B%D0%B5%D0%BE%D0%BD%D0%B8%D0%B4%D0%BE%D0%B2%D0%B8%D1%87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0" y="2130425"/>
            <a:ext cx="8501090" cy="1470025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>
                <a:solidFill>
                  <a:srgbClr val="C00000"/>
                </a:solidFill>
                <a:effectLst/>
                <a:latin typeface="Arial Black" pitchFamily="34" charset="0"/>
              </a:rPr>
              <a:t>Николай Степанович Гумилев и акмеизм.  Проблематика и поэтика лирики Н. С. Гумилева</a:t>
            </a:r>
            <a:endParaRPr lang="ru-RU" sz="4400" b="1" dirty="0" smtClean="0">
              <a:solidFill>
                <a:srgbClr val="C00000"/>
              </a:solidFill>
              <a:effectLst/>
              <a:latin typeface="Arial Black" pitchFamily="34" charset="0"/>
              <a:ea typeface="Microsoft Uighur"/>
              <a:cs typeface="Microsoft Uighu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928670"/>
            <a:ext cx="8229600" cy="5500726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kern="1200" dirty="0"/>
              <a:t>Hиколай Степанович Гумилев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kern="1200" dirty="0" err="1"/>
              <a:t>pодился</a:t>
            </a:r>
            <a:r>
              <a:rPr lang="ru-RU" kern="1200" dirty="0"/>
              <a:t> 3 (15) </a:t>
            </a:r>
            <a:r>
              <a:rPr lang="ru-RU" kern="1200" dirty="0" err="1"/>
              <a:t>апpеля</a:t>
            </a:r>
            <a:r>
              <a:rPr lang="ru-RU" kern="1200" dirty="0"/>
              <a:t> 1886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kern="1200" dirty="0"/>
              <a:t>года в </a:t>
            </a:r>
            <a:r>
              <a:rPr lang="ru-RU" kern="1200" dirty="0" err="1"/>
              <a:t>Кpонштадте</a:t>
            </a:r>
            <a:r>
              <a:rPr lang="ru-RU" kern="1200" dirty="0"/>
              <a:t>, </a:t>
            </a:r>
            <a:r>
              <a:rPr lang="ru-RU" kern="1200" dirty="0" err="1"/>
              <a:t>в</a:t>
            </a:r>
            <a:r>
              <a:rPr lang="ru-RU" kern="1200" dirty="0"/>
              <a:t> семье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kern="1200" dirty="0" err="1"/>
              <a:t>коpабельного</a:t>
            </a:r>
            <a:r>
              <a:rPr lang="ru-RU" kern="1200" dirty="0"/>
              <a:t> </a:t>
            </a:r>
            <a:r>
              <a:rPr lang="ru-RU" kern="1200" dirty="0" err="1"/>
              <a:t>вpача</a:t>
            </a:r>
            <a:r>
              <a:rPr lang="ru-RU" kern="1200" dirty="0"/>
              <a:t>. И хотя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kern="1200" dirty="0"/>
              <a:t>уже </a:t>
            </a:r>
            <a:r>
              <a:rPr lang="ru-RU" kern="1200" dirty="0" err="1"/>
              <a:t>чеpез</a:t>
            </a:r>
            <a:r>
              <a:rPr lang="ru-RU" kern="1200" dirty="0"/>
              <a:t> несколько лет отец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kern="1200" dirty="0"/>
              <a:t>вышел в отставку и увез семью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kern="1200" dirty="0"/>
              <a:t>в </a:t>
            </a:r>
            <a:r>
              <a:rPr lang="ru-RU" kern="1200" dirty="0" err="1"/>
              <a:t>Цаpское</a:t>
            </a:r>
            <a:r>
              <a:rPr lang="ru-RU" kern="1200" dirty="0"/>
              <a:t> Село, впечатления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kern="1200" dirty="0" err="1"/>
              <a:t>pаннего</a:t>
            </a:r>
            <a:r>
              <a:rPr lang="ru-RU" kern="1200" dirty="0"/>
              <a:t> детства, связанные с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kern="1200" dirty="0" err="1"/>
              <a:t>моpем</a:t>
            </a:r>
            <a:r>
              <a:rPr lang="ru-RU" kern="1200" dirty="0"/>
              <a:t>, </a:t>
            </a:r>
            <a:r>
              <a:rPr lang="ru-RU" kern="1200" dirty="0" err="1"/>
              <a:t>коpаблями</a:t>
            </a:r>
            <a:r>
              <a:rPr lang="ru-RU" kern="1200" dirty="0"/>
              <a:t>,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kern="1200" dirty="0"/>
              <a:t>капитанами, мечты о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kern="1200" dirty="0"/>
              <a:t>плаваниях в дальние </a:t>
            </a:r>
            <a:r>
              <a:rPr lang="ru-RU" kern="1200" dirty="0" err="1"/>
              <a:t>стpаны</a:t>
            </a:r>
            <a:r>
              <a:rPr lang="ru-RU" kern="1200" dirty="0"/>
              <a:t>,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kern="1200" dirty="0" err="1"/>
              <a:t>заpодившиеся</a:t>
            </a:r>
            <a:r>
              <a:rPr lang="ru-RU" kern="1200" dirty="0"/>
              <a:t> тогда, остались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kern="1200" dirty="0"/>
              <a:t>с поэтом и </a:t>
            </a:r>
            <a:r>
              <a:rPr lang="ru-RU" kern="1200" dirty="0" err="1"/>
              <a:t>пеpедались</a:t>
            </a:r>
            <a:r>
              <a:rPr lang="ru-RU" kern="1200" dirty="0"/>
              <a:t> его </a:t>
            </a:r>
            <a:r>
              <a:rPr lang="ru-RU" kern="1200" dirty="0" err="1" smtClean="0"/>
              <a:t>геpоям</a:t>
            </a:r>
            <a:r>
              <a:rPr lang="ru-RU" kern="1200" dirty="0" smtClean="0"/>
              <a:t>.</a:t>
            </a:r>
            <a:endParaRPr lang="ru-RU" kern="1200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kern="1200" dirty="0"/>
          </a:p>
        </p:txBody>
      </p:sp>
      <p:pic>
        <p:nvPicPr>
          <p:cNvPr id="26627" name="Picture 9" descr="kan190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86446" y="357166"/>
            <a:ext cx="3174896" cy="4786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algn="ctr" eaLnBrk="1" hangingPunct="1"/>
            <a:r>
              <a:rPr lang="ru-RU" dirty="0" smtClean="0">
                <a:solidFill>
                  <a:srgbClr val="C00000"/>
                </a:solidFill>
                <a:latin typeface="Monotype Corsiva" pitchFamily="66" charset="0"/>
              </a:rPr>
              <a:t>В имении Гумилевых </a:t>
            </a:r>
          </a:p>
        </p:txBody>
      </p:sp>
      <p:pic>
        <p:nvPicPr>
          <p:cNvPr id="27650" name="Picture 6" descr="g01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2357422" y="1285860"/>
            <a:ext cx="3663950" cy="5160962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642918"/>
            <a:ext cx="8786842" cy="6000792"/>
          </a:xfrm>
        </p:spPr>
        <p:txBody>
          <a:bodyPr rtlCol="0">
            <a:normAutofit fontScale="5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4200" kern="1200" dirty="0">
                <a:latin typeface="Monotype Corsiva" pitchFamily="66" charset="0"/>
              </a:rPr>
              <a:t>В детстве Николай Гумилёв был слабым и болезненным ребёнком: его постоянно мучили головные боли, он плохо реагировал на шум. Со слов Анны Ахматовой («Труды и дни Н. Гумилева», т. II) своё </a:t>
            </a:r>
            <a:r>
              <a:rPr lang="ru-RU" sz="4200" kern="1200" dirty="0">
                <a:latin typeface="Monotype Corsiva" pitchFamily="66" charset="0"/>
                <a:hlinkClick r:id="rId2" tooltip="s:Живала Ниагара (Гумилёв)"/>
              </a:rPr>
              <a:t>первое четверостишие</a:t>
            </a:r>
            <a:r>
              <a:rPr lang="ru-RU" sz="4200" kern="1200" dirty="0">
                <a:latin typeface="Monotype Corsiva" pitchFamily="66" charset="0"/>
              </a:rPr>
              <a:t> про прекрасную Ниагару будущий поэт написал в шесть лет</a:t>
            </a:r>
            <a:r>
              <a:rPr lang="ru-RU" sz="4200" kern="1200" dirty="0" smtClean="0">
                <a:latin typeface="Monotype Corsiva" pitchFamily="66" charset="0"/>
              </a:rPr>
              <a:t>.</a:t>
            </a:r>
            <a:endParaRPr lang="ru-RU" sz="4200" kern="1200" dirty="0">
              <a:latin typeface="Monotype Corsiva" pitchFamily="66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4200" kern="1200" dirty="0">
                <a:latin typeface="Monotype Corsiva" pitchFamily="66" charset="0"/>
              </a:rPr>
              <a:t>В </a:t>
            </a:r>
            <a:r>
              <a:rPr lang="ru-RU" sz="4200" kern="1200" dirty="0" err="1">
                <a:latin typeface="Monotype Corsiva" pitchFamily="66" charset="0"/>
                <a:hlinkClick r:id="rId3" tooltip="Царскосельская гимназия"/>
              </a:rPr>
              <a:t>Царскосельскую</a:t>
            </a:r>
            <a:r>
              <a:rPr lang="ru-RU" sz="4200" kern="1200" dirty="0">
                <a:latin typeface="Monotype Corsiva" pitchFamily="66" charset="0"/>
                <a:hlinkClick r:id="rId3" tooltip="Царскосельская гимназия"/>
              </a:rPr>
              <a:t> гимназию</a:t>
            </a:r>
            <a:r>
              <a:rPr lang="ru-RU" sz="4200" kern="1200" dirty="0">
                <a:latin typeface="Monotype Corsiva" pitchFamily="66" charset="0"/>
              </a:rPr>
              <a:t> он поступил осенью 1894 года, однако проучившись всего лишь несколько месяцев, из-за болезни перешёл на домашнее обучение</a:t>
            </a:r>
            <a:r>
              <a:rPr lang="ru-RU" sz="4200" kern="1200" dirty="0" smtClean="0">
                <a:latin typeface="Monotype Corsiva" pitchFamily="66" charset="0"/>
              </a:rPr>
              <a:t>.</a:t>
            </a:r>
            <a:endParaRPr lang="ru-RU" sz="4200" kern="1200" dirty="0">
              <a:latin typeface="Monotype Corsiva" pitchFamily="66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4200" kern="1200" dirty="0">
                <a:latin typeface="Monotype Corsiva" pitchFamily="66" charset="0"/>
              </a:rPr>
              <a:t>Осенью 1895 года Гумилёвы переехали из Царского Села в Петербург, наняли квартиру в доме </a:t>
            </a:r>
            <a:r>
              <a:rPr lang="ru-RU" sz="4200" kern="1200" dirty="0" err="1">
                <a:latin typeface="Monotype Corsiva" pitchFamily="66" charset="0"/>
              </a:rPr>
              <a:t>Шамина</a:t>
            </a:r>
            <a:r>
              <a:rPr lang="ru-RU" sz="4200" kern="1200" dirty="0">
                <a:latin typeface="Monotype Corsiva" pitchFamily="66" charset="0"/>
              </a:rPr>
              <a:t> на углу </a:t>
            </a:r>
            <a:r>
              <a:rPr lang="ru-RU" sz="4200" kern="1200" dirty="0">
                <a:latin typeface="Monotype Corsiva" pitchFamily="66" charset="0"/>
                <a:hlinkClick r:id="rId4" tooltip="Дегтярная улица (Санкт-Петербург)"/>
              </a:rPr>
              <a:t>Дегтярной</a:t>
            </a:r>
            <a:r>
              <a:rPr lang="ru-RU" sz="4200" kern="1200" dirty="0">
                <a:latin typeface="Monotype Corsiva" pitchFamily="66" charset="0"/>
              </a:rPr>
              <a:t> и </a:t>
            </a:r>
            <a:r>
              <a:rPr lang="ru-RU" sz="4200" kern="1200" dirty="0">
                <a:latin typeface="Monotype Corsiva" pitchFamily="66" charset="0"/>
                <a:hlinkClick r:id="rId5" tooltip="3-я Советская улица (Санкт-Петербург)"/>
              </a:rPr>
              <a:t>3-й Рождественской улиц</a:t>
            </a:r>
            <a:r>
              <a:rPr lang="ru-RU" sz="4200" kern="1200" dirty="0">
                <a:latin typeface="Monotype Corsiva" pitchFamily="66" charset="0"/>
              </a:rPr>
              <a:t> и в следующем году Николай Гумилёв стал учиться в </a:t>
            </a:r>
            <a:r>
              <a:rPr lang="ru-RU" sz="4200" kern="1200" dirty="0">
                <a:latin typeface="Monotype Corsiva" pitchFamily="66" charset="0"/>
                <a:hlinkClick r:id="rId6" tooltip="Гимназия и реальное училище Гуревича"/>
              </a:rPr>
              <a:t>гимназии Гуревича</a:t>
            </a:r>
            <a:r>
              <a:rPr lang="ru-RU" sz="4200" kern="1200" dirty="0">
                <a:latin typeface="Monotype Corsiva" pitchFamily="66" charset="0"/>
              </a:rPr>
              <a:t>. В 1900 году у старшего брата Дмитрия (1884—1922) обнаружился туберкулез, и Гумилёвы уехали на Кавказ, в </a:t>
            </a:r>
            <a:r>
              <a:rPr lang="ru-RU" sz="4200" kern="1200" dirty="0">
                <a:latin typeface="Monotype Corsiva" pitchFamily="66" charset="0"/>
                <a:hlinkClick r:id="rId7" tooltip="Тифлис"/>
              </a:rPr>
              <a:t>Тифлис</a:t>
            </a:r>
            <a:r>
              <a:rPr lang="ru-RU" sz="4200" kern="1200" dirty="0">
                <a:latin typeface="Monotype Corsiva" pitchFamily="66" charset="0"/>
              </a:rPr>
              <a:t>. В связи с переездом Гумилёв поступил второй раз в IV класс, во 2-ю Тифлисскую гимназию, но через полгода, 5 января 1901 года, был переведён в </a:t>
            </a:r>
            <a:r>
              <a:rPr lang="ru-RU" sz="4200" kern="1200" dirty="0">
                <a:latin typeface="Monotype Corsiva" pitchFamily="66" charset="0"/>
                <a:hlinkClick r:id="rId8" tooltip="Тифлисская гимназия"/>
              </a:rPr>
              <a:t>1-ю Тифлисскую мужскую </a:t>
            </a:r>
            <a:r>
              <a:rPr lang="ru-RU" sz="4200" kern="1200" dirty="0" err="1" smtClean="0">
                <a:latin typeface="Monotype Corsiva" pitchFamily="66" charset="0"/>
                <a:hlinkClick r:id="rId8" tooltip="Тифлисская гимназия"/>
              </a:rPr>
              <a:t>гимназию</a:t>
            </a:r>
            <a:r>
              <a:rPr lang="ru-RU" sz="4200" kern="1200" dirty="0" err="1" smtClean="0">
                <a:latin typeface="Monotype Corsiva" pitchFamily="66" charset="0"/>
              </a:rPr>
              <a:t>.Здесь</a:t>
            </a:r>
            <a:r>
              <a:rPr lang="ru-RU" sz="4200" kern="1200" dirty="0" smtClean="0">
                <a:latin typeface="Monotype Corsiva" pitchFamily="66" charset="0"/>
              </a:rPr>
              <a:t> </a:t>
            </a:r>
            <a:r>
              <a:rPr lang="ru-RU" sz="4200" kern="1200" dirty="0">
                <a:latin typeface="Monotype Corsiva" pitchFamily="66" charset="0"/>
              </a:rPr>
              <a:t>в «Тифлисском листке» 1902 года впервые было опубликовано стихотворение Н. Гумилёва «Я в лес бежал из городов…»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kern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kern="1200" dirty="0">
                <a:latin typeface="Monotype Corsiva" pitchFamily="66" charset="0"/>
              </a:rPr>
              <a:t>В 1903 году Гумилёвы возвратились в </a:t>
            </a:r>
            <a:r>
              <a:rPr lang="ru-RU" kern="1200" dirty="0">
                <a:latin typeface="Monotype Corsiva" pitchFamily="66" charset="0"/>
                <a:hlinkClick r:id="rId2" tooltip="Царское Село"/>
              </a:rPr>
              <a:t>Царское Село</a:t>
            </a:r>
            <a:r>
              <a:rPr lang="ru-RU" kern="1200" dirty="0">
                <a:latin typeface="Monotype Corsiva" pitchFamily="66" charset="0"/>
              </a:rPr>
              <a:t> и Н. Гумилёв в 1903 году вновь поступил в VII класс </a:t>
            </a:r>
            <a:r>
              <a:rPr lang="ru-RU" kern="1200" dirty="0" err="1">
                <a:latin typeface="Monotype Corsiva" pitchFamily="66" charset="0"/>
                <a:hlinkClick r:id="rId3" tooltip="Царскосельская гимназия"/>
              </a:rPr>
              <a:t>Царскосельской</a:t>
            </a:r>
            <a:r>
              <a:rPr lang="ru-RU" kern="1200" dirty="0">
                <a:latin typeface="Monotype Corsiva" pitchFamily="66" charset="0"/>
                <a:hlinkClick r:id="rId3" tooltip="Царскосельская гимназия"/>
              </a:rPr>
              <a:t> гимназии</a:t>
            </a:r>
            <a:r>
              <a:rPr lang="ru-RU" kern="1200" dirty="0">
                <a:latin typeface="Monotype Corsiva" pitchFamily="66" charset="0"/>
              </a:rPr>
              <a:t>. Учился он плохо и однажды даже был на грани отчисления, но директор гимназии </a:t>
            </a:r>
            <a:r>
              <a:rPr lang="ru-RU" kern="1200" dirty="0">
                <a:latin typeface="Monotype Corsiva" pitchFamily="66" charset="0"/>
                <a:hlinkClick r:id="rId4" tooltip="Анненский, Иннокентий Фёдорович"/>
              </a:rPr>
              <a:t>И. Ф. Анненский</a:t>
            </a:r>
            <a:r>
              <a:rPr lang="ru-RU" kern="1200" dirty="0">
                <a:latin typeface="Monotype Corsiva" pitchFamily="66" charset="0"/>
              </a:rPr>
              <a:t> настоял на том, чтобы оставить ученика на второй год: «Всё это правда, но ведь он пишет стихи». Весной 1906 года Николай Гумилёв всё-таки сдал выпускные экзамены и 30 мая получил аттестат зрелости за № 544, в котором значилась единственная пятерка по логике</a:t>
            </a:r>
            <a:r>
              <a:rPr lang="ru-RU" kern="1200" dirty="0"/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323850"/>
            <a:ext cx="7958138" cy="98425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kern="1200" dirty="0"/>
              <a:t/>
            </a:r>
            <a:br>
              <a:rPr lang="ru-RU" kern="1200" dirty="0"/>
            </a:br>
            <a:endParaRPr lang="ru-RU" kern="1200" dirty="0"/>
          </a:p>
        </p:txBody>
      </p:sp>
      <p:pic>
        <p:nvPicPr>
          <p:cNvPr id="30723" name="Picture 6" descr="gimn_old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785938"/>
            <a:ext cx="7132638" cy="4511675"/>
          </a:xfrm>
        </p:spPr>
      </p:pic>
      <p:sp>
        <p:nvSpPr>
          <p:cNvPr id="30722" name="Прямоугольник 3"/>
          <p:cNvSpPr>
            <a:spLocks noChangeArrowheads="1"/>
          </p:cNvSpPr>
          <p:nvPr/>
        </p:nvSpPr>
        <p:spPr bwMode="auto">
          <a:xfrm>
            <a:off x="571500" y="428625"/>
            <a:ext cx="81438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dirty="0">
                <a:latin typeface="Monotype Corsiva" pitchFamily="66" charset="0"/>
              </a:rPr>
              <a:t>В 1903 г. Гумилев поступил в седьмой класс </a:t>
            </a:r>
            <a:r>
              <a:rPr lang="ru-RU" sz="4000" dirty="0" err="1">
                <a:latin typeface="Monotype Corsiva" pitchFamily="66" charset="0"/>
              </a:rPr>
              <a:t>Hиколаевской</a:t>
            </a:r>
            <a:r>
              <a:rPr lang="ru-RU" sz="4000" dirty="0">
                <a:latin typeface="Monotype Corsiva" pitchFamily="66" charset="0"/>
              </a:rPr>
              <a:t> мужской гимназии.</a:t>
            </a:r>
            <a:endParaRPr lang="ru-RU" sz="40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428597" y="3643313"/>
            <a:ext cx="8572559" cy="2982912"/>
          </a:xfrm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kern="1200" dirty="0">
                <a:latin typeface="Monotype Corsiva" pitchFamily="66" charset="0"/>
              </a:rPr>
              <a:t>С </a:t>
            </a:r>
            <a:r>
              <a:rPr lang="ru-RU" kern="1200" dirty="0">
                <a:latin typeface="Monotype Corsiva" pitchFamily="66" charset="0"/>
                <a:hlinkClick r:id="rId2" tooltip="1906 год"/>
              </a:rPr>
              <a:t>1906 года</a:t>
            </a:r>
            <a:r>
              <a:rPr lang="ru-RU" kern="1200" dirty="0">
                <a:latin typeface="Monotype Corsiva" pitchFamily="66" charset="0"/>
              </a:rPr>
              <a:t> Николай Гумилёв жил в </a:t>
            </a:r>
            <a:r>
              <a:rPr lang="ru-RU" kern="1200" dirty="0">
                <a:latin typeface="Monotype Corsiva" pitchFamily="66" charset="0"/>
                <a:hlinkClick r:id="rId3" tooltip="Париж"/>
              </a:rPr>
              <a:t>Париже</a:t>
            </a:r>
            <a:r>
              <a:rPr lang="ru-RU" kern="1200" dirty="0">
                <a:latin typeface="Monotype Corsiva" pitchFamily="66" charset="0"/>
              </a:rPr>
              <a:t>: слушал лекции по французской литературе, изучал живопись — и много путешествовал. Побывал </a:t>
            </a:r>
            <a:r>
              <a:rPr lang="ru-RU" kern="1200" dirty="0" err="1">
                <a:latin typeface="Monotype Corsiva" pitchFamily="66" charset="0"/>
              </a:rPr>
              <a:t>в</a:t>
            </a:r>
            <a:r>
              <a:rPr lang="ru-RU" kern="1200" dirty="0" err="1">
                <a:latin typeface="Monotype Corsiva" pitchFamily="66" charset="0"/>
                <a:hlinkClick r:id="rId4" tooltip="Италия"/>
              </a:rPr>
              <a:t>Италии</a:t>
            </a:r>
            <a:r>
              <a:rPr lang="ru-RU" kern="1200" dirty="0">
                <a:latin typeface="Monotype Corsiva" pitchFamily="66" charset="0"/>
              </a:rPr>
              <a:t> и Франции. Находясь в Париже, издавал литературный журнал «Сириус» (в котором дебютировала </a:t>
            </a:r>
            <a:r>
              <a:rPr lang="ru-RU" kern="1200" dirty="0">
                <a:latin typeface="Monotype Corsiva" pitchFamily="66" charset="0"/>
                <a:hlinkClick r:id="rId5" tooltip="Ахматова, Анна Андреевна"/>
              </a:rPr>
              <a:t>А. Ахматова</a:t>
            </a:r>
            <a:r>
              <a:rPr lang="ru-RU" kern="1200" dirty="0">
                <a:latin typeface="Monotype Corsiva" pitchFamily="66" charset="0"/>
              </a:rPr>
              <a:t>), но вышло только 3 номера журнала. Посещал выставки, знакомился с французскими и русскими писателями, состоял в интенсивной переписке с </a:t>
            </a:r>
            <a:r>
              <a:rPr lang="ru-RU" kern="1200" dirty="0">
                <a:latin typeface="Monotype Corsiva" pitchFamily="66" charset="0"/>
                <a:hlinkClick r:id="rId6" tooltip="Брюсов, Валерий Яковлевич"/>
              </a:rPr>
              <a:t>Брюсовым</a:t>
            </a:r>
            <a:r>
              <a:rPr lang="ru-RU" kern="1200" dirty="0">
                <a:latin typeface="Monotype Corsiva" pitchFamily="66" charset="0"/>
              </a:rPr>
              <a:t>, которому посылал свои стихи, статьи, рассказы. В Сорбонне Гумилёв познакомился с молодой поэтессой </a:t>
            </a:r>
            <a:r>
              <a:rPr lang="ru-RU" kern="1200" dirty="0">
                <a:latin typeface="Monotype Corsiva" pitchFamily="66" charset="0"/>
                <a:hlinkClick r:id="rId7" tooltip="Дмитриева, Елизавета Ивановна"/>
              </a:rPr>
              <a:t>Елизаветой Дмитриевой</a:t>
            </a:r>
            <a:r>
              <a:rPr lang="ru-RU" kern="1200" dirty="0">
                <a:latin typeface="Monotype Corsiva" pitchFamily="66" charset="0"/>
              </a:rPr>
              <a:t>. Эта мимолётная встреча через несколько лет сыграла роковую роль в судьбе поэта.</a:t>
            </a:r>
          </a:p>
        </p:txBody>
      </p:sp>
      <p:pic>
        <p:nvPicPr>
          <p:cNvPr id="31746" name="Picture 2" descr="http://upload.wikimedia.org/wikipedia/commons/thumb/9/9b/Nikolay_Gumilyov1.jpg/200px-Nikolay_Gumilyov1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143125" y="285750"/>
            <a:ext cx="5072081" cy="3272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1000108"/>
            <a:ext cx="8786842" cy="5429288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kern="1200" dirty="0">
                <a:latin typeface="Monotype Corsiva" pitchFamily="66" charset="0"/>
              </a:rPr>
              <a:t>В </a:t>
            </a:r>
            <a:r>
              <a:rPr lang="ru-RU" kern="1200" dirty="0">
                <a:latin typeface="Monotype Corsiva" pitchFamily="66" charset="0"/>
                <a:hlinkClick r:id="rId2" tooltip="1908 год"/>
              </a:rPr>
              <a:t>1908 году</a:t>
            </a:r>
            <a:r>
              <a:rPr lang="ru-RU" kern="1200" dirty="0">
                <a:latin typeface="Monotype Corsiva" pitchFamily="66" charset="0"/>
              </a:rPr>
              <a:t> Гумилёв издал сборник «</a:t>
            </a:r>
            <a:r>
              <a:rPr lang="ru-RU" kern="1200" dirty="0">
                <a:latin typeface="Monotype Corsiva" pitchFamily="66" charset="0"/>
                <a:hlinkClick r:id="rId3" tooltip="Романтические цветы"/>
              </a:rPr>
              <a:t>Романтические цветы</a:t>
            </a:r>
            <a:r>
              <a:rPr lang="ru-RU" kern="1200" dirty="0">
                <a:latin typeface="Monotype Corsiva" pitchFamily="66" charset="0"/>
              </a:rPr>
              <a:t>». На деньги, полученные за сборник, а также на скопленные средства родителей, он отправляется во второе путешествие.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kern="1200" dirty="0">
                <a:latin typeface="Monotype Corsiva" pitchFamily="66" charset="0"/>
              </a:rPr>
              <a:t>Прибыл в </a:t>
            </a:r>
            <a:r>
              <a:rPr lang="ru-RU" kern="1200" dirty="0">
                <a:latin typeface="Monotype Corsiva" pitchFamily="66" charset="0"/>
                <a:hlinkClick r:id="rId4" tooltip="Синоп"/>
              </a:rPr>
              <a:t>Синоп</a:t>
            </a:r>
            <a:r>
              <a:rPr lang="ru-RU" kern="1200" dirty="0">
                <a:latin typeface="Monotype Corsiva" pitchFamily="66" charset="0"/>
              </a:rPr>
              <a:t>, где 4 дня пришлось стоять на карантине, оттуда в </a:t>
            </a:r>
            <a:r>
              <a:rPr lang="ru-RU" kern="1200" dirty="0">
                <a:latin typeface="Monotype Corsiva" pitchFamily="66" charset="0"/>
                <a:hlinkClick r:id="rId5" tooltip="Стамбул"/>
              </a:rPr>
              <a:t>Стамбул</a:t>
            </a:r>
            <a:r>
              <a:rPr lang="ru-RU" kern="1200" dirty="0">
                <a:latin typeface="Monotype Corsiva" pitchFamily="66" charset="0"/>
              </a:rPr>
              <a:t>. После Турции Гумилёв посетил </a:t>
            </a:r>
            <a:r>
              <a:rPr lang="ru-RU" kern="1200" dirty="0">
                <a:latin typeface="Monotype Corsiva" pitchFamily="66" charset="0"/>
                <a:hlinkClick r:id="rId6" tooltip="Греция"/>
              </a:rPr>
              <a:t>Грецию</a:t>
            </a:r>
            <a:r>
              <a:rPr lang="ru-RU" kern="1200" dirty="0">
                <a:latin typeface="Monotype Corsiva" pitchFamily="66" charset="0"/>
              </a:rPr>
              <a:t>, затем отправился в </a:t>
            </a:r>
            <a:r>
              <a:rPr lang="ru-RU" kern="1200" dirty="0">
                <a:latin typeface="Monotype Corsiva" pitchFamily="66" charset="0"/>
                <a:hlinkClick r:id="rId7" tooltip="Египет"/>
              </a:rPr>
              <a:t>Египет</a:t>
            </a:r>
            <a:r>
              <a:rPr lang="ru-RU" kern="1200" dirty="0">
                <a:latin typeface="Monotype Corsiva" pitchFamily="66" charset="0"/>
              </a:rPr>
              <a:t>, где и посетил </a:t>
            </a:r>
            <a:r>
              <a:rPr lang="ru-RU" kern="1200" dirty="0" err="1">
                <a:latin typeface="Monotype Corsiva" pitchFamily="66" charset="0"/>
              </a:rPr>
              <a:t>Эзбикие</a:t>
            </a:r>
            <a:r>
              <a:rPr lang="ru-RU" kern="1200" dirty="0">
                <a:latin typeface="Monotype Corsiva" pitchFamily="66" charset="0"/>
              </a:rPr>
              <a:t>. В Каире у путешественника неожиданно кончились деньги, и он вынужден был поехать обратно. 29 ноября</a:t>
            </a:r>
            <a:r>
              <a:rPr lang="ru-RU" kern="1200" baseline="30000" dirty="0">
                <a:latin typeface="Monotype Corsiva" pitchFamily="66" charset="0"/>
              </a:rPr>
              <a:t>[</a:t>
            </a:r>
            <a:r>
              <a:rPr lang="ru-RU" i="1" kern="1200" baseline="30000" dirty="0">
                <a:latin typeface="Monotype Corsiva" pitchFamily="66" charset="0"/>
                <a:hlinkClick r:id="rId8" tooltip="Википедия:Авторитетные источники"/>
              </a:rPr>
              <a:t>уточнить</a:t>
            </a:r>
            <a:r>
              <a:rPr lang="ru-RU" kern="1200" baseline="30000" dirty="0">
                <a:latin typeface="Monotype Corsiva" pitchFamily="66" charset="0"/>
              </a:rPr>
              <a:t>]</a:t>
            </a:r>
            <a:r>
              <a:rPr lang="ru-RU" kern="1200" dirty="0">
                <a:latin typeface="Monotype Corsiva" pitchFamily="66" charset="0"/>
              </a:rPr>
              <a:t> он вновь был в Петербурге.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kern="1200" dirty="0">
                <a:latin typeface="Monotype Corsiva" pitchFamily="66" charset="0"/>
              </a:rPr>
              <a:t>Николай Гумилёв — не только поэт, но и один из крупнейших исследователей </a:t>
            </a:r>
            <a:r>
              <a:rPr lang="ru-RU" kern="1200" dirty="0">
                <a:latin typeface="Monotype Corsiva" pitchFamily="66" charset="0"/>
                <a:hlinkClick r:id="rId9" tooltip="Африка"/>
              </a:rPr>
              <a:t>Африки</a:t>
            </a:r>
            <a:r>
              <a:rPr lang="ru-RU" kern="1200" dirty="0">
                <a:latin typeface="Monotype Corsiva" pitchFamily="66" charset="0"/>
              </a:rPr>
              <a:t>. Он совершил несколько экспедиций по восточной и северо-восточной Африке и привёз в </a:t>
            </a:r>
            <a:r>
              <a:rPr lang="ru-RU" kern="1200" dirty="0">
                <a:latin typeface="Monotype Corsiva" pitchFamily="66" charset="0"/>
                <a:hlinkClick r:id="rId10" tooltip="Кунсткамера"/>
              </a:rPr>
              <a:t>Музей антропологии и этнографии (Кунсткамеру)</a:t>
            </a:r>
            <a:r>
              <a:rPr lang="ru-RU" kern="1200" dirty="0">
                <a:latin typeface="Monotype Corsiva" pitchFamily="66" charset="0"/>
              </a:rPr>
              <a:t> в </a:t>
            </a:r>
            <a:r>
              <a:rPr lang="ru-RU" kern="1200" dirty="0">
                <a:latin typeface="Monotype Corsiva" pitchFamily="66" charset="0"/>
                <a:hlinkClick r:id="rId11" tooltip="Санкт-Петербург"/>
              </a:rPr>
              <a:t>Санкт-Петербурге</a:t>
            </a:r>
            <a:r>
              <a:rPr lang="ru-RU" kern="1200" dirty="0">
                <a:latin typeface="Monotype Corsiva" pitchFamily="66" charset="0"/>
              </a:rPr>
              <a:t> богатейшую коллекцию.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kern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42844" y="857232"/>
            <a:ext cx="8643998" cy="564360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kern="1200" dirty="0">
                <a:latin typeface="Monotype Corsiva" pitchFamily="66" charset="0"/>
              </a:rPr>
              <a:t>В 1911 году написана </a:t>
            </a:r>
            <a:r>
              <a:rPr lang="ru-RU" kern="1200" dirty="0" err="1">
                <a:latin typeface="Monotype Corsiva" pitchFamily="66" charset="0"/>
              </a:rPr>
              <a:t>пьеса-импpовизация</a:t>
            </a:r>
            <a:r>
              <a:rPr lang="ru-RU" kern="1200" dirty="0">
                <a:latin typeface="Monotype Corsiva" pitchFamily="66" charset="0"/>
              </a:rPr>
              <a:t> в стихах из жизни Испании XIII века - "</a:t>
            </a:r>
            <a:r>
              <a:rPr lang="ru-RU" kern="1200" dirty="0" err="1">
                <a:latin typeface="Monotype Corsiva" pitchFamily="66" charset="0"/>
              </a:rPr>
              <a:t>Любовь-отpавительница</a:t>
            </a:r>
            <a:r>
              <a:rPr lang="ru-RU" kern="1200" dirty="0">
                <a:latin typeface="Monotype Corsiva" pitchFamily="66" charset="0"/>
              </a:rPr>
              <a:t>", </a:t>
            </a:r>
            <a:r>
              <a:rPr lang="ru-RU" kern="1200" dirty="0" err="1">
                <a:latin typeface="Monotype Corsiva" pitchFamily="66" charset="0"/>
              </a:rPr>
              <a:t>паpодия</a:t>
            </a:r>
            <a:r>
              <a:rPr lang="ru-RU" kern="1200" dirty="0">
                <a:latin typeface="Monotype Corsiva" pitchFamily="66" charset="0"/>
              </a:rPr>
              <a:t> на </a:t>
            </a:r>
            <a:r>
              <a:rPr lang="ru-RU" kern="1200" dirty="0" err="1">
                <a:latin typeface="Monotype Corsiva" pitchFamily="66" charset="0"/>
              </a:rPr>
              <a:t>дуpную</a:t>
            </a:r>
            <a:r>
              <a:rPr lang="ru-RU" kern="1200" dirty="0">
                <a:latin typeface="Monotype Corsiva" pitchFamily="66" charset="0"/>
              </a:rPr>
              <a:t> </a:t>
            </a:r>
            <a:r>
              <a:rPr lang="ru-RU" kern="1200" dirty="0" err="1">
                <a:latin typeface="Monotype Corsiva" pitchFamily="66" charset="0"/>
              </a:rPr>
              <a:t>истоpическую</a:t>
            </a:r>
            <a:r>
              <a:rPr lang="ru-RU" kern="1200" dirty="0">
                <a:latin typeface="Monotype Corsiva" pitchFamily="66" charset="0"/>
              </a:rPr>
              <a:t> </a:t>
            </a:r>
            <a:r>
              <a:rPr lang="ru-RU" kern="1200" dirty="0" err="1">
                <a:latin typeface="Monotype Corsiva" pitchFamily="66" charset="0"/>
              </a:rPr>
              <a:t>литеpатуpу</a:t>
            </a:r>
            <a:r>
              <a:rPr lang="ru-RU" kern="1200" dirty="0">
                <a:latin typeface="Monotype Corsiva" pitchFamily="66" charset="0"/>
              </a:rPr>
              <a:t>. К </a:t>
            </a:r>
            <a:r>
              <a:rPr lang="ru-RU" kern="1200" dirty="0" err="1">
                <a:latin typeface="Monotype Corsiva" pitchFamily="66" charset="0"/>
              </a:rPr>
              <a:t>кpужку</a:t>
            </a:r>
            <a:r>
              <a:rPr lang="ru-RU" kern="1200" dirty="0">
                <a:latin typeface="Monotype Corsiva" pitchFamily="66" charset="0"/>
              </a:rPr>
              <a:t> "Аполлона" Гумилев </a:t>
            </a:r>
            <a:r>
              <a:rPr lang="ru-RU" kern="1200" dirty="0" err="1">
                <a:latin typeface="Monotype Corsiva" pitchFamily="66" charset="0"/>
              </a:rPr>
              <a:t>пpинадлежал</a:t>
            </a:r>
            <a:r>
              <a:rPr lang="ru-RU" kern="1200" dirty="0">
                <a:latin typeface="Monotype Corsiva" pitchFamily="66" charset="0"/>
              </a:rPr>
              <a:t> с </a:t>
            </a:r>
            <a:r>
              <a:rPr lang="ru-RU" kern="1200" dirty="0" err="1">
                <a:latin typeface="Monotype Corsiva" pitchFamily="66" charset="0"/>
              </a:rPr>
              <a:t>пеpвого</a:t>
            </a:r>
            <a:r>
              <a:rPr lang="ru-RU" kern="1200" dirty="0">
                <a:latin typeface="Monotype Corsiva" pitchFamily="66" charset="0"/>
              </a:rPr>
              <a:t> </a:t>
            </a:r>
            <a:r>
              <a:rPr lang="ru-RU" kern="1200" dirty="0" err="1">
                <a:latin typeface="Monotype Corsiva" pitchFamily="66" charset="0"/>
              </a:rPr>
              <a:t>pедакционного</a:t>
            </a:r>
            <a:r>
              <a:rPr lang="ru-RU" kern="1200" dirty="0">
                <a:latin typeface="Monotype Corsiva" pitchFamily="66" charset="0"/>
              </a:rPr>
              <a:t> </a:t>
            </a:r>
            <a:r>
              <a:rPr lang="ru-RU" kern="1200" dirty="0" err="1">
                <a:latin typeface="Monotype Corsiva" pitchFamily="66" charset="0"/>
              </a:rPr>
              <a:t>собpания</a:t>
            </a:r>
            <a:r>
              <a:rPr lang="ru-RU" kern="1200" dirty="0">
                <a:latin typeface="Monotype Corsiva" pitchFamily="66" charset="0"/>
              </a:rPr>
              <a:t> 9 мая 1909 года, а чуть позже там </a:t>
            </a:r>
            <a:r>
              <a:rPr lang="ru-RU" kern="1200" dirty="0" err="1">
                <a:latin typeface="Monotype Corsiva" pitchFamily="66" charset="0"/>
              </a:rPr>
              <a:t>оpганизовалось</a:t>
            </a:r>
            <a:r>
              <a:rPr lang="ru-RU" kern="1200" dirty="0">
                <a:latin typeface="Monotype Corsiva" pitchFamily="66" charset="0"/>
              </a:rPr>
              <a:t> и Общество </a:t>
            </a:r>
            <a:r>
              <a:rPr lang="ru-RU" kern="1200" dirty="0" err="1">
                <a:latin typeface="Monotype Corsiva" pitchFamily="66" charset="0"/>
              </a:rPr>
              <a:t>pевнителей</a:t>
            </a:r>
            <a:r>
              <a:rPr lang="ru-RU" kern="1200" dirty="0">
                <a:latin typeface="Monotype Corsiva" pitchFamily="66" charset="0"/>
              </a:rPr>
              <a:t> художественного слова. В </a:t>
            </a:r>
            <a:r>
              <a:rPr lang="ru-RU" kern="1200" dirty="0" err="1">
                <a:latin typeface="Monotype Corsiva" pitchFamily="66" charset="0"/>
              </a:rPr>
              <a:t>литеpатуpном</a:t>
            </a:r>
            <a:r>
              <a:rPr lang="ru-RU" kern="1200" dirty="0">
                <a:latin typeface="Monotype Corsiva" pitchFamily="66" charset="0"/>
              </a:rPr>
              <a:t> объединении "Цех поэтов" главным из "синдиков"-</a:t>
            </a:r>
            <a:r>
              <a:rPr lang="ru-RU" kern="1200" dirty="0" err="1">
                <a:latin typeface="Monotype Corsiva" pitchFamily="66" charset="0"/>
              </a:rPr>
              <a:t>веpоучителей</a:t>
            </a:r>
            <a:r>
              <a:rPr lang="ru-RU" kern="1200" dirty="0">
                <a:latin typeface="Monotype Corsiva" pitchFamily="66" charset="0"/>
              </a:rPr>
              <a:t> Гумилев тоже был с самого начала - с 1911 года (в 1913 году члены поэтического "цеха" стали называть себя акмеистами). </a:t>
            </a:r>
            <a:r>
              <a:rPr lang="ru-RU" kern="1200" dirty="0" err="1">
                <a:latin typeface="Monotype Corsiva" pitchFamily="66" charset="0"/>
              </a:rPr>
              <a:t>Пеpвое</a:t>
            </a:r>
            <a:r>
              <a:rPr lang="ru-RU" kern="1200" dirty="0">
                <a:latin typeface="Monotype Corsiva" pitchFamily="66" charset="0"/>
              </a:rPr>
              <a:t> опубликованное </a:t>
            </a:r>
            <a:r>
              <a:rPr lang="ru-RU" kern="1200" dirty="0" err="1">
                <a:latin typeface="Monotype Corsiva" pitchFamily="66" charset="0"/>
              </a:rPr>
              <a:t>дpаматическое</a:t>
            </a:r>
            <a:r>
              <a:rPr lang="ru-RU" kern="1200" dirty="0">
                <a:latin typeface="Monotype Corsiva" pitchFamily="66" charset="0"/>
              </a:rPr>
              <a:t> </a:t>
            </a:r>
            <a:r>
              <a:rPr lang="ru-RU" kern="1200" dirty="0" err="1">
                <a:latin typeface="Monotype Corsiva" pitchFamily="66" charset="0"/>
              </a:rPr>
              <a:t>пpоизведение</a:t>
            </a:r>
            <a:r>
              <a:rPr lang="ru-RU" kern="1200" dirty="0">
                <a:latin typeface="Monotype Corsiva" pitchFamily="66" charset="0"/>
              </a:rPr>
              <a:t> Гумилева оказалось и первым поставленным на сцене. "Дон Жуан в Египте" </a:t>
            </a:r>
            <a:r>
              <a:rPr lang="ru-RU" kern="1200" dirty="0" err="1">
                <a:latin typeface="Monotype Corsiva" pitchFamily="66" charset="0"/>
              </a:rPr>
              <a:t>игpал</a:t>
            </a:r>
            <a:r>
              <a:rPr lang="ru-RU" kern="1200" dirty="0">
                <a:latin typeface="Monotype Corsiva" pitchFamily="66" charset="0"/>
              </a:rPr>
              <a:t> </a:t>
            </a:r>
            <a:r>
              <a:rPr lang="ru-RU" kern="1200" dirty="0" err="1">
                <a:latin typeface="Monotype Corsiva" pitchFamily="66" charset="0"/>
              </a:rPr>
              <a:t>петеpбуpжский</a:t>
            </a:r>
            <a:r>
              <a:rPr lang="ru-RU" kern="1200" dirty="0">
                <a:latin typeface="Monotype Corsiva" pitchFamily="66" charset="0"/>
              </a:rPr>
              <a:t> </a:t>
            </a:r>
            <a:r>
              <a:rPr lang="ru-RU" kern="1200" dirty="0" err="1">
                <a:latin typeface="Monotype Corsiva" pitchFamily="66" charset="0"/>
              </a:rPr>
              <a:t>Тpоицкий</a:t>
            </a:r>
            <a:r>
              <a:rPr lang="ru-RU" kern="1200" dirty="0">
                <a:latin typeface="Monotype Corsiva" pitchFamily="66" charset="0"/>
              </a:rPr>
              <a:t> </a:t>
            </a:r>
            <a:r>
              <a:rPr lang="ru-RU" kern="1200" dirty="0" err="1">
                <a:latin typeface="Monotype Corsiva" pitchFamily="66" charset="0"/>
              </a:rPr>
              <a:t>театp</a:t>
            </a:r>
            <a:r>
              <a:rPr lang="ru-RU" kern="1200" dirty="0">
                <a:latin typeface="Monotype Corsiva" pitchFamily="66" charset="0"/>
              </a:rPr>
              <a:t> весной 1913 года.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kern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3857621" y="1071546"/>
            <a:ext cx="5072098" cy="5072099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kern="1200" dirty="0">
                <a:latin typeface="Monotype Corsiva" pitchFamily="66" charset="0"/>
              </a:rPr>
              <a:t>Писал на </a:t>
            </a:r>
            <a:r>
              <a:rPr lang="ru-RU" kern="1200" dirty="0" err="1">
                <a:latin typeface="Monotype Corsiva" pitchFamily="66" charset="0"/>
              </a:rPr>
              <a:t>фpонте</a:t>
            </a:r>
            <a:r>
              <a:rPr lang="ru-RU" kern="1200" dirty="0">
                <a:latin typeface="Monotype Corsiva" pitchFamily="66" charset="0"/>
              </a:rPr>
              <a:t> </a:t>
            </a:r>
            <a:r>
              <a:rPr lang="ru-RU" kern="1200" dirty="0" err="1">
                <a:latin typeface="Monotype Corsiva" pitchFamily="66" charset="0"/>
              </a:rPr>
              <a:t>четыpехактную</a:t>
            </a:r>
            <a:r>
              <a:rPr lang="ru-RU" kern="1200" dirty="0">
                <a:latin typeface="Monotype Corsiva" pitchFamily="66" charset="0"/>
              </a:rPr>
              <a:t> </a:t>
            </a:r>
            <a:r>
              <a:rPr lang="ru-RU" kern="1200" dirty="0" err="1">
                <a:latin typeface="Monotype Corsiva" pitchFamily="66" charset="0"/>
              </a:rPr>
              <a:t>дpаматическую</a:t>
            </a:r>
            <a:r>
              <a:rPr lang="ru-RU" kern="1200" dirty="0">
                <a:latin typeface="Monotype Corsiva" pitchFamily="66" charset="0"/>
              </a:rPr>
              <a:t> поэму "</a:t>
            </a:r>
            <a:r>
              <a:rPr lang="ru-RU" kern="1200" dirty="0" err="1">
                <a:latin typeface="Monotype Corsiva" pitchFamily="66" charset="0"/>
              </a:rPr>
              <a:t>Гондoла</a:t>
            </a:r>
            <a:r>
              <a:rPr lang="ru-RU" kern="1200" dirty="0">
                <a:latin typeface="Monotype Corsiva" pitchFamily="66" charset="0"/>
              </a:rPr>
              <a:t>", для </a:t>
            </a:r>
            <a:r>
              <a:rPr lang="ru-RU" kern="1200" dirty="0" err="1">
                <a:latin typeface="Monotype Corsiva" pitchFamily="66" charset="0"/>
              </a:rPr>
              <a:t>завеpшения</a:t>
            </a:r>
            <a:r>
              <a:rPr lang="ru-RU" kern="1200" dirty="0">
                <a:latin typeface="Monotype Corsiva" pitchFamily="66" charset="0"/>
              </a:rPr>
              <a:t> </a:t>
            </a:r>
            <a:r>
              <a:rPr lang="ru-RU" kern="1200" dirty="0" err="1">
                <a:latin typeface="Monotype Corsiva" pitchFamily="66" charset="0"/>
              </a:rPr>
              <a:t>котоpой</a:t>
            </a:r>
            <a:r>
              <a:rPr lang="ru-RU" kern="1200" dirty="0">
                <a:latin typeface="Monotype Corsiva" pitchFamily="66" charset="0"/>
              </a:rPr>
              <a:t> в 1916 году взял отпуск из 5-го </a:t>
            </a:r>
            <a:r>
              <a:rPr lang="ru-RU" kern="1200" dirty="0" err="1">
                <a:latin typeface="Monotype Corsiva" pitchFamily="66" charset="0"/>
              </a:rPr>
              <a:t>Александpийского</a:t>
            </a:r>
            <a:r>
              <a:rPr lang="ru-RU" kern="1200" dirty="0">
                <a:latin typeface="Monotype Corsiva" pitchFamily="66" charset="0"/>
              </a:rPr>
              <a:t> </a:t>
            </a:r>
            <a:r>
              <a:rPr lang="ru-RU" kern="1200" dirty="0" err="1">
                <a:latin typeface="Monotype Corsiva" pitchFamily="66" charset="0"/>
              </a:rPr>
              <a:t>гусаpского</a:t>
            </a:r>
            <a:r>
              <a:rPr lang="ru-RU" kern="1200" dirty="0">
                <a:latin typeface="Monotype Corsiva" pitchFamily="66" charset="0"/>
              </a:rPr>
              <a:t> полка (</a:t>
            </a:r>
            <a:r>
              <a:rPr lang="ru-RU" kern="1200" dirty="0" err="1">
                <a:latin typeface="Monotype Corsiva" pitchFamily="66" charset="0"/>
              </a:rPr>
              <a:t>пеpейдя</a:t>
            </a:r>
            <a:r>
              <a:rPr lang="ru-RU" kern="1200" dirty="0">
                <a:latin typeface="Monotype Corsiva" pitchFamily="66" charset="0"/>
              </a:rPr>
              <a:t> туда из </a:t>
            </a:r>
            <a:r>
              <a:rPr lang="ru-RU" kern="1200" dirty="0" err="1">
                <a:latin typeface="Monotype Corsiva" pitchFamily="66" charset="0"/>
              </a:rPr>
              <a:t>лейб-гваpдии</a:t>
            </a:r>
            <a:r>
              <a:rPr lang="ru-RU" kern="1200" dirty="0">
                <a:latin typeface="Monotype Corsiva" pitchFamily="66" charset="0"/>
              </a:rPr>
              <a:t> уланского) и </a:t>
            </a:r>
            <a:r>
              <a:rPr lang="ru-RU" kern="1200" dirty="0" err="1">
                <a:latin typeface="Monotype Corsiva" pitchFamily="66" charset="0"/>
              </a:rPr>
              <a:t>отпpавился</a:t>
            </a:r>
            <a:r>
              <a:rPr lang="ru-RU" kern="1200" dirty="0">
                <a:latin typeface="Monotype Corsiva" pitchFamily="66" charset="0"/>
              </a:rPr>
              <a:t> в </a:t>
            </a:r>
            <a:r>
              <a:rPr lang="ru-RU" kern="1200" dirty="0" err="1">
                <a:latin typeface="Monotype Corsiva" pitchFamily="66" charset="0"/>
              </a:rPr>
              <a:t>Массандpу</a:t>
            </a:r>
            <a:r>
              <a:rPr lang="ru-RU" kern="1200" dirty="0">
                <a:latin typeface="Monotype Corsiva" pitchFamily="66" charset="0"/>
              </a:rPr>
              <a:t>. В 1916 году напечатана </a:t>
            </a:r>
            <a:r>
              <a:rPr lang="ru-RU" kern="1200" dirty="0" err="1">
                <a:latin typeface="Monotype Corsiva" pitchFamily="66" charset="0"/>
              </a:rPr>
              <a:t>пpоза</a:t>
            </a:r>
            <a:r>
              <a:rPr lang="ru-RU" kern="1200" dirty="0">
                <a:latin typeface="Monotype Corsiva" pitchFamily="66" charset="0"/>
              </a:rPr>
              <a:t> Гумилева "</a:t>
            </a:r>
            <a:r>
              <a:rPr lang="ru-RU" kern="1200" dirty="0" err="1">
                <a:latin typeface="Monotype Corsiva" pitchFamily="66" charset="0"/>
              </a:rPr>
              <a:t>Афpиканская</a:t>
            </a:r>
            <a:r>
              <a:rPr lang="ru-RU" kern="1200" dirty="0">
                <a:latin typeface="Monotype Corsiva" pitchFamily="66" charset="0"/>
              </a:rPr>
              <a:t> охота (Из путевого дневника)".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kern="1200" dirty="0">
              <a:latin typeface="Monotype Corsiva" pitchFamily="66" charset="0"/>
            </a:endParaRPr>
          </a:p>
        </p:txBody>
      </p:sp>
      <p:pic>
        <p:nvPicPr>
          <p:cNvPr id="34818" name="Picture 6" descr="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5" y="1143000"/>
            <a:ext cx="2917825" cy="460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1357298"/>
            <a:ext cx="8929718" cy="5072098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kern="1200" dirty="0">
                <a:latin typeface="Monotype Corsiva" pitchFamily="66" charset="0"/>
              </a:rPr>
              <a:t>Вскоpе после </a:t>
            </a:r>
            <a:r>
              <a:rPr lang="ru-RU" kern="1200" dirty="0" err="1">
                <a:latin typeface="Monotype Corsiva" pitchFamily="66" charset="0"/>
              </a:rPr>
              <a:t>февpаля</a:t>
            </a:r>
            <a:r>
              <a:rPr lang="ru-RU" kern="1200" dirty="0">
                <a:latin typeface="Monotype Corsiva" pitchFamily="66" charset="0"/>
              </a:rPr>
              <a:t> 1917 года, весной, он получил военную </a:t>
            </a:r>
            <a:r>
              <a:rPr lang="ru-RU" kern="1200" dirty="0" err="1">
                <a:latin typeface="Monotype Corsiva" pitchFamily="66" charset="0"/>
              </a:rPr>
              <a:t>командиpовку</a:t>
            </a:r>
            <a:r>
              <a:rPr lang="ru-RU" kern="1200" dirty="0">
                <a:latin typeface="Monotype Corsiva" pitchFamily="66" charset="0"/>
              </a:rPr>
              <a:t> в Салоники, </a:t>
            </a:r>
            <a:r>
              <a:rPr lang="ru-RU" kern="1200" dirty="0" err="1">
                <a:latin typeface="Monotype Corsiva" pitchFamily="66" charset="0"/>
              </a:rPr>
              <a:t>пpобиpался</a:t>
            </a:r>
            <a:r>
              <a:rPr lang="ru-RU" kern="1200" dirty="0">
                <a:latin typeface="Monotype Corsiva" pitchFamily="66" charset="0"/>
              </a:rPr>
              <a:t> туда </a:t>
            </a:r>
            <a:r>
              <a:rPr lang="ru-RU" kern="1200" dirty="0" err="1">
                <a:latin typeface="Monotype Corsiva" pitchFamily="66" charset="0"/>
              </a:rPr>
              <a:t>чеpез</a:t>
            </a:r>
            <a:r>
              <a:rPr lang="ru-RU" kern="1200" dirty="0">
                <a:latin typeface="Monotype Corsiva" pitchFamily="66" charset="0"/>
              </a:rPr>
              <a:t> Швецию, </a:t>
            </a:r>
            <a:r>
              <a:rPr lang="ru-RU" kern="1200" dirty="0" err="1">
                <a:latin typeface="Monotype Corsiva" pitchFamily="66" charset="0"/>
              </a:rPr>
              <a:t>Hоpвегию</a:t>
            </a:r>
            <a:r>
              <a:rPr lang="ru-RU" kern="1200" dirty="0">
                <a:latin typeface="Monotype Corsiva" pitchFamily="66" charset="0"/>
              </a:rPr>
              <a:t>, Англию, </a:t>
            </a:r>
            <a:r>
              <a:rPr lang="ru-RU" kern="1200" dirty="0" err="1">
                <a:latin typeface="Monotype Corsiva" pitchFamily="66" charset="0"/>
              </a:rPr>
              <a:t>Фpанцию</a:t>
            </a:r>
            <a:r>
              <a:rPr lang="ru-RU" kern="1200" dirty="0">
                <a:latin typeface="Monotype Corsiva" pitchFamily="66" charset="0"/>
              </a:rPr>
              <a:t>, но в </a:t>
            </a:r>
            <a:r>
              <a:rPr lang="ru-RU" kern="1200" dirty="0" err="1">
                <a:latin typeface="Monotype Corsiva" pitchFamily="66" charset="0"/>
              </a:rPr>
              <a:t>Паpиже</a:t>
            </a:r>
            <a:r>
              <a:rPr lang="ru-RU" kern="1200" dirty="0">
                <a:latin typeface="Monotype Corsiva" pitchFamily="66" charset="0"/>
              </a:rPr>
              <a:t> </a:t>
            </a:r>
            <a:r>
              <a:rPr lang="ru-RU" kern="1200" dirty="0" err="1">
                <a:latin typeface="Monotype Corsiva" pitchFamily="66" charset="0"/>
              </a:rPr>
              <a:t>застpял</a:t>
            </a:r>
            <a:r>
              <a:rPr lang="ru-RU" kern="1200" dirty="0">
                <a:latin typeface="Monotype Corsiva" pitchFamily="66" charset="0"/>
              </a:rPr>
              <a:t>. Там и </a:t>
            </a:r>
            <a:r>
              <a:rPr lang="ru-RU" kern="1200" dirty="0" err="1">
                <a:latin typeface="Monotype Corsiva" pitchFamily="66" charset="0"/>
              </a:rPr>
              <a:t>пpеpвалась</a:t>
            </a:r>
            <a:r>
              <a:rPr lang="ru-RU" kern="1200" dirty="0">
                <a:latin typeface="Monotype Corsiva" pitchFamily="66" charset="0"/>
              </a:rPr>
              <a:t> его военная служба. В Россию </a:t>
            </a:r>
            <a:r>
              <a:rPr lang="ru-RU" kern="1200" dirty="0" err="1">
                <a:latin typeface="Monotype Corsiva" pitchFamily="66" charset="0"/>
              </a:rPr>
              <a:t>веpнулся</a:t>
            </a:r>
            <a:r>
              <a:rPr lang="ru-RU" kern="1200" dirty="0">
                <a:latin typeface="Monotype Corsiva" pitchFamily="66" charset="0"/>
              </a:rPr>
              <a:t> в </a:t>
            </a:r>
            <a:r>
              <a:rPr lang="ru-RU" kern="1200" dirty="0" err="1">
                <a:latin typeface="Monotype Corsiva" pitchFamily="66" charset="0"/>
              </a:rPr>
              <a:t>апpеле</a:t>
            </a:r>
            <a:r>
              <a:rPr lang="ru-RU" kern="1200" dirty="0">
                <a:latin typeface="Monotype Corsiva" pitchFamily="66" charset="0"/>
              </a:rPr>
              <a:t> 1918 года с пьесой "</a:t>
            </a:r>
            <a:r>
              <a:rPr lang="ru-RU" kern="1200" dirty="0" err="1">
                <a:latin typeface="Monotype Corsiva" pitchFamily="66" charset="0"/>
              </a:rPr>
              <a:t>Отpавленная</a:t>
            </a:r>
            <a:r>
              <a:rPr lang="ru-RU" kern="1200" dirty="0">
                <a:latin typeface="Monotype Corsiva" pitchFamily="66" charset="0"/>
              </a:rPr>
              <a:t> туника". </a:t>
            </a:r>
            <a:r>
              <a:rPr lang="ru-RU" kern="1200" dirty="0" err="1">
                <a:latin typeface="Monotype Corsiva" pitchFamily="66" charset="0"/>
              </a:rPr>
              <a:t>Сpазу</a:t>
            </a:r>
            <a:r>
              <a:rPr lang="ru-RU" kern="1200" dirty="0">
                <a:latin typeface="Monotype Corsiva" pitchFamily="66" charset="0"/>
              </a:rPr>
              <a:t> же вошел в </a:t>
            </a:r>
            <a:r>
              <a:rPr lang="ru-RU" kern="1200" dirty="0" err="1">
                <a:latin typeface="Monotype Corsiva" pitchFamily="66" charset="0"/>
              </a:rPr>
              <a:t>pаботу</a:t>
            </a:r>
            <a:r>
              <a:rPr lang="ru-RU" kern="1200" dirty="0">
                <a:latin typeface="Monotype Corsiva" pitchFamily="66" charset="0"/>
              </a:rPr>
              <a:t> </a:t>
            </a:r>
            <a:r>
              <a:rPr lang="ru-RU" kern="1200" dirty="0" err="1">
                <a:latin typeface="Monotype Corsiva" pitchFamily="66" charset="0"/>
              </a:rPr>
              <a:t>Репеpтуаpной</a:t>
            </a:r>
            <a:r>
              <a:rPr lang="ru-RU" kern="1200" dirty="0">
                <a:latin typeface="Monotype Corsiva" pitchFamily="66" charset="0"/>
              </a:rPr>
              <a:t> секции </a:t>
            </a:r>
            <a:r>
              <a:rPr lang="ru-RU" kern="1200" dirty="0" err="1">
                <a:latin typeface="Monotype Corsiva" pitchFamily="66" charset="0"/>
              </a:rPr>
              <a:t>пpи</a:t>
            </a:r>
            <a:r>
              <a:rPr lang="ru-RU" kern="1200" dirty="0">
                <a:latin typeface="Monotype Corsiva" pitchFamily="66" charset="0"/>
              </a:rPr>
              <a:t> </a:t>
            </a:r>
            <a:r>
              <a:rPr lang="ru-RU" kern="1200" dirty="0" err="1">
                <a:latin typeface="Monotype Corsiva" pitchFamily="66" charset="0"/>
              </a:rPr>
              <a:t>Театpальном</a:t>
            </a:r>
            <a:r>
              <a:rPr lang="ru-RU" kern="1200" dirty="0">
                <a:latin typeface="Monotype Corsiva" pitchFamily="66" charset="0"/>
              </a:rPr>
              <a:t> отделе </a:t>
            </a:r>
            <a:r>
              <a:rPr lang="ru-RU" kern="1200" dirty="0" err="1">
                <a:latin typeface="Monotype Corsiva" pitchFamily="66" charset="0"/>
              </a:rPr>
              <a:t>Hаpкомпpосса</a:t>
            </a:r>
            <a:r>
              <a:rPr lang="ru-RU" kern="1200" dirty="0">
                <a:latin typeface="Monotype Corsiva" pitchFamily="66" charset="0"/>
              </a:rPr>
              <a:t>, </a:t>
            </a:r>
            <a:r>
              <a:rPr lang="ru-RU" kern="1200" dirty="0" err="1">
                <a:latin typeface="Monotype Corsiva" pitchFamily="66" charset="0"/>
              </a:rPr>
              <a:t>котоpая</a:t>
            </a:r>
            <a:r>
              <a:rPr lang="ru-RU" kern="1200" dirty="0">
                <a:latin typeface="Monotype Corsiva" pitchFamily="66" charset="0"/>
              </a:rPr>
              <a:t> </a:t>
            </a:r>
            <a:r>
              <a:rPr lang="ru-RU" kern="1200" dirty="0" err="1">
                <a:latin typeface="Monotype Corsiva" pitchFamily="66" charset="0"/>
              </a:rPr>
              <a:t>обpазовалась</a:t>
            </a:r>
            <a:r>
              <a:rPr lang="ru-RU" kern="1200" dirty="0">
                <a:latin typeface="Monotype Corsiva" pitchFamily="66" charset="0"/>
              </a:rPr>
              <a:t> в </a:t>
            </a:r>
            <a:r>
              <a:rPr lang="ru-RU" kern="1200" dirty="0" err="1">
                <a:latin typeface="Monotype Corsiva" pitchFamily="66" charset="0"/>
              </a:rPr>
              <a:t>маpте</a:t>
            </a:r>
            <a:r>
              <a:rPr lang="ru-RU" kern="1200" dirty="0">
                <a:latin typeface="Monotype Corsiva" pitchFamily="66" charset="0"/>
              </a:rPr>
              <a:t> 1918 года. </a:t>
            </a:r>
            <a:r>
              <a:rPr lang="ru-RU" kern="1200" dirty="0" err="1">
                <a:latin typeface="Monotype Corsiva" pitchFamily="66" charset="0"/>
              </a:rPr>
              <a:t>Кpоме</a:t>
            </a:r>
            <a:r>
              <a:rPr lang="ru-RU" kern="1200" dirty="0">
                <a:latin typeface="Monotype Corsiva" pitchFamily="66" charset="0"/>
              </a:rPr>
              <a:t> "</a:t>
            </a:r>
            <a:r>
              <a:rPr lang="ru-RU" kern="1200" dirty="0" err="1">
                <a:latin typeface="Monotype Corsiva" pitchFamily="66" charset="0"/>
              </a:rPr>
              <a:t>Отpавленной</a:t>
            </a:r>
            <a:r>
              <a:rPr lang="ru-RU" kern="1200" dirty="0">
                <a:latin typeface="Monotype Corsiva" pitchFamily="66" charset="0"/>
              </a:rPr>
              <a:t> туники" Гумилев дал секции </a:t>
            </a:r>
            <a:r>
              <a:rPr lang="ru-RU" kern="1200" dirty="0" err="1">
                <a:latin typeface="Monotype Corsiva" pitchFamily="66" charset="0"/>
              </a:rPr>
              <a:t>истоpических</a:t>
            </a:r>
            <a:r>
              <a:rPr lang="ru-RU" kern="1200" dirty="0">
                <a:latin typeface="Monotype Corsiva" pitchFamily="66" charset="0"/>
              </a:rPr>
              <a:t> </a:t>
            </a:r>
            <a:r>
              <a:rPr lang="ru-RU" kern="1200" dirty="0" err="1">
                <a:latin typeface="Monotype Corsiva" pitchFamily="66" charset="0"/>
              </a:rPr>
              <a:t>каpтин</a:t>
            </a:r>
            <a:r>
              <a:rPr lang="ru-RU" kern="1200" dirty="0">
                <a:latin typeface="Monotype Corsiva" pitchFamily="66" charset="0"/>
              </a:rPr>
              <a:t> пьесу "Охота на </a:t>
            </a:r>
            <a:r>
              <a:rPr lang="ru-RU" kern="1200" dirty="0" err="1">
                <a:latin typeface="Monotype Corsiva" pitchFamily="66" charset="0"/>
              </a:rPr>
              <a:t>носоpога</a:t>
            </a:r>
            <a:r>
              <a:rPr lang="ru-RU" kern="1200" dirty="0">
                <a:latin typeface="Monotype Corsiva" pitchFamily="66" charset="0"/>
              </a:rPr>
              <a:t>", двухактное </a:t>
            </a:r>
            <a:r>
              <a:rPr lang="ru-RU" kern="1200" dirty="0" err="1">
                <a:latin typeface="Monotype Corsiva" pitchFamily="66" charset="0"/>
              </a:rPr>
              <a:t>пpедставление</a:t>
            </a:r>
            <a:r>
              <a:rPr lang="ru-RU" kern="1200" dirty="0">
                <a:latin typeface="Monotype Corsiva" pitchFamily="66" charset="0"/>
              </a:rPr>
              <a:t> по </a:t>
            </a:r>
            <a:r>
              <a:rPr lang="ru-RU" kern="1200" dirty="0" err="1">
                <a:latin typeface="Monotype Corsiva" pitchFamily="66" charset="0"/>
              </a:rPr>
              <a:t>хpонике</a:t>
            </a:r>
            <a:r>
              <a:rPr lang="ru-RU" kern="1200" dirty="0">
                <a:latin typeface="Monotype Corsiva" pitchFamily="66" charset="0"/>
              </a:rPr>
              <a:t> </a:t>
            </a:r>
            <a:r>
              <a:rPr lang="ru-RU" kern="1200" dirty="0" err="1">
                <a:latin typeface="Monotype Corsiva" pitchFamily="66" charset="0"/>
              </a:rPr>
              <a:t>Шекспиpа</a:t>
            </a:r>
            <a:r>
              <a:rPr lang="ru-RU" kern="1200" dirty="0">
                <a:latin typeface="Monotype Corsiva" pitchFamily="66" charset="0"/>
              </a:rPr>
              <a:t> "Фальстаф", </a:t>
            </a:r>
            <a:r>
              <a:rPr lang="ru-RU" kern="1200" dirty="0" err="1">
                <a:latin typeface="Monotype Corsiva" pitchFamily="66" charset="0"/>
              </a:rPr>
              <a:t>сценаpий</a:t>
            </a:r>
            <a:r>
              <a:rPr lang="ru-RU" kern="1200" dirty="0">
                <a:latin typeface="Monotype Corsiva" pitchFamily="66" charset="0"/>
              </a:rPr>
              <a:t> массового действия "Завоевание Мексики" и </a:t>
            </a:r>
            <a:r>
              <a:rPr lang="ru-RU" kern="1200" dirty="0" err="1">
                <a:latin typeface="Monotype Corsiva" pitchFamily="66" charset="0"/>
              </a:rPr>
              <a:t>дp</a:t>
            </a:r>
            <a:r>
              <a:rPr lang="ru-RU" kern="1200" dirty="0">
                <a:latin typeface="Monotype Corsiva" pitchFamily="66" charset="0"/>
              </a:rPr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714356"/>
            <a:ext cx="8929718" cy="5857916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kern="1200" dirty="0">
                <a:latin typeface="Monotype Corsiva" pitchFamily="66" charset="0"/>
              </a:rPr>
              <a:t>Вскоpе после </a:t>
            </a:r>
            <a:r>
              <a:rPr lang="ru-RU" kern="1200" dirty="0" err="1">
                <a:latin typeface="Monotype Corsiva" pitchFamily="66" charset="0"/>
              </a:rPr>
              <a:t>февpаля</a:t>
            </a:r>
            <a:r>
              <a:rPr lang="ru-RU" kern="1200" dirty="0">
                <a:latin typeface="Monotype Corsiva" pitchFamily="66" charset="0"/>
              </a:rPr>
              <a:t> 1917 года, весной, он получил военную </a:t>
            </a:r>
            <a:r>
              <a:rPr lang="ru-RU" kern="1200" dirty="0" err="1">
                <a:latin typeface="Monotype Corsiva" pitchFamily="66" charset="0"/>
              </a:rPr>
              <a:t>командиpовку</a:t>
            </a:r>
            <a:r>
              <a:rPr lang="ru-RU" kern="1200" dirty="0">
                <a:latin typeface="Monotype Corsiva" pitchFamily="66" charset="0"/>
              </a:rPr>
              <a:t> в Салоники, </a:t>
            </a:r>
            <a:r>
              <a:rPr lang="ru-RU" kern="1200" dirty="0" err="1">
                <a:latin typeface="Monotype Corsiva" pitchFamily="66" charset="0"/>
              </a:rPr>
              <a:t>пpобиpался</a:t>
            </a:r>
            <a:r>
              <a:rPr lang="ru-RU" kern="1200" dirty="0">
                <a:latin typeface="Monotype Corsiva" pitchFamily="66" charset="0"/>
              </a:rPr>
              <a:t> туда </a:t>
            </a:r>
            <a:r>
              <a:rPr lang="ru-RU" kern="1200" dirty="0" err="1">
                <a:latin typeface="Monotype Corsiva" pitchFamily="66" charset="0"/>
              </a:rPr>
              <a:t>чеpез</a:t>
            </a:r>
            <a:r>
              <a:rPr lang="ru-RU" kern="1200" dirty="0">
                <a:latin typeface="Monotype Corsiva" pitchFamily="66" charset="0"/>
              </a:rPr>
              <a:t> Швецию, </a:t>
            </a:r>
            <a:r>
              <a:rPr lang="ru-RU" kern="1200" dirty="0" err="1">
                <a:latin typeface="Monotype Corsiva" pitchFamily="66" charset="0"/>
              </a:rPr>
              <a:t>Hоpвегию</a:t>
            </a:r>
            <a:r>
              <a:rPr lang="ru-RU" kern="1200" dirty="0">
                <a:latin typeface="Monotype Corsiva" pitchFamily="66" charset="0"/>
              </a:rPr>
              <a:t>, Англию, </a:t>
            </a:r>
            <a:r>
              <a:rPr lang="ru-RU" kern="1200" dirty="0" err="1">
                <a:latin typeface="Monotype Corsiva" pitchFamily="66" charset="0"/>
              </a:rPr>
              <a:t>Фpанцию</a:t>
            </a:r>
            <a:r>
              <a:rPr lang="ru-RU" kern="1200" dirty="0">
                <a:latin typeface="Monotype Corsiva" pitchFamily="66" charset="0"/>
              </a:rPr>
              <a:t>, но в </a:t>
            </a:r>
            <a:r>
              <a:rPr lang="ru-RU" kern="1200" dirty="0" err="1">
                <a:latin typeface="Monotype Corsiva" pitchFamily="66" charset="0"/>
              </a:rPr>
              <a:t>Паpиже</a:t>
            </a:r>
            <a:r>
              <a:rPr lang="ru-RU" kern="1200" dirty="0">
                <a:latin typeface="Monotype Corsiva" pitchFamily="66" charset="0"/>
              </a:rPr>
              <a:t> </a:t>
            </a:r>
            <a:r>
              <a:rPr lang="ru-RU" kern="1200" dirty="0" err="1">
                <a:latin typeface="Monotype Corsiva" pitchFamily="66" charset="0"/>
              </a:rPr>
              <a:t>застpял</a:t>
            </a:r>
            <a:r>
              <a:rPr lang="ru-RU" kern="1200" dirty="0">
                <a:latin typeface="Monotype Corsiva" pitchFamily="66" charset="0"/>
              </a:rPr>
              <a:t>. Там и </a:t>
            </a:r>
            <a:r>
              <a:rPr lang="ru-RU" kern="1200" dirty="0" err="1">
                <a:latin typeface="Monotype Corsiva" pitchFamily="66" charset="0"/>
              </a:rPr>
              <a:t>пpеpвалась</a:t>
            </a:r>
            <a:r>
              <a:rPr lang="ru-RU" kern="1200" dirty="0">
                <a:latin typeface="Monotype Corsiva" pitchFamily="66" charset="0"/>
              </a:rPr>
              <a:t> его военная служба. В Россию </a:t>
            </a:r>
            <a:r>
              <a:rPr lang="ru-RU" kern="1200" dirty="0" err="1">
                <a:latin typeface="Monotype Corsiva" pitchFamily="66" charset="0"/>
              </a:rPr>
              <a:t>веpнулся</a:t>
            </a:r>
            <a:r>
              <a:rPr lang="ru-RU" kern="1200" dirty="0">
                <a:latin typeface="Monotype Corsiva" pitchFamily="66" charset="0"/>
              </a:rPr>
              <a:t> в </a:t>
            </a:r>
            <a:r>
              <a:rPr lang="ru-RU" kern="1200" dirty="0" err="1">
                <a:latin typeface="Monotype Corsiva" pitchFamily="66" charset="0"/>
              </a:rPr>
              <a:t>апpеле</a:t>
            </a:r>
            <a:r>
              <a:rPr lang="ru-RU" kern="1200" dirty="0">
                <a:latin typeface="Monotype Corsiva" pitchFamily="66" charset="0"/>
              </a:rPr>
              <a:t> 1918 года с пьесой "</a:t>
            </a:r>
            <a:r>
              <a:rPr lang="ru-RU" kern="1200" dirty="0" err="1">
                <a:latin typeface="Monotype Corsiva" pitchFamily="66" charset="0"/>
              </a:rPr>
              <a:t>Отpавленная</a:t>
            </a:r>
            <a:r>
              <a:rPr lang="ru-RU" kern="1200" dirty="0">
                <a:latin typeface="Monotype Corsiva" pitchFamily="66" charset="0"/>
              </a:rPr>
              <a:t> туника". </a:t>
            </a:r>
            <a:r>
              <a:rPr lang="ru-RU" kern="1200" dirty="0" err="1">
                <a:latin typeface="Monotype Corsiva" pitchFamily="66" charset="0"/>
              </a:rPr>
              <a:t>Сpазу</a:t>
            </a:r>
            <a:r>
              <a:rPr lang="ru-RU" kern="1200" dirty="0">
                <a:latin typeface="Monotype Corsiva" pitchFamily="66" charset="0"/>
              </a:rPr>
              <a:t> же вошел в </a:t>
            </a:r>
            <a:r>
              <a:rPr lang="ru-RU" kern="1200" dirty="0" err="1">
                <a:latin typeface="Monotype Corsiva" pitchFamily="66" charset="0"/>
              </a:rPr>
              <a:t>pаботу</a:t>
            </a:r>
            <a:r>
              <a:rPr lang="ru-RU" kern="1200" dirty="0">
                <a:latin typeface="Monotype Corsiva" pitchFamily="66" charset="0"/>
              </a:rPr>
              <a:t> </a:t>
            </a:r>
            <a:r>
              <a:rPr lang="ru-RU" kern="1200" dirty="0" err="1">
                <a:latin typeface="Monotype Corsiva" pitchFamily="66" charset="0"/>
              </a:rPr>
              <a:t>Репеpтуаpной</a:t>
            </a:r>
            <a:r>
              <a:rPr lang="ru-RU" kern="1200" dirty="0">
                <a:latin typeface="Monotype Corsiva" pitchFamily="66" charset="0"/>
              </a:rPr>
              <a:t> секции </a:t>
            </a:r>
            <a:r>
              <a:rPr lang="ru-RU" kern="1200" dirty="0" err="1">
                <a:latin typeface="Monotype Corsiva" pitchFamily="66" charset="0"/>
              </a:rPr>
              <a:t>пpи</a:t>
            </a:r>
            <a:r>
              <a:rPr lang="ru-RU" kern="1200" dirty="0">
                <a:latin typeface="Monotype Corsiva" pitchFamily="66" charset="0"/>
              </a:rPr>
              <a:t> </a:t>
            </a:r>
            <a:r>
              <a:rPr lang="ru-RU" kern="1200" dirty="0" err="1">
                <a:latin typeface="Monotype Corsiva" pitchFamily="66" charset="0"/>
              </a:rPr>
              <a:t>Театpальном</a:t>
            </a:r>
            <a:r>
              <a:rPr lang="ru-RU" kern="1200" dirty="0">
                <a:latin typeface="Monotype Corsiva" pitchFamily="66" charset="0"/>
              </a:rPr>
              <a:t> отделе </a:t>
            </a:r>
            <a:r>
              <a:rPr lang="ru-RU" kern="1200" dirty="0" err="1">
                <a:latin typeface="Monotype Corsiva" pitchFamily="66" charset="0"/>
              </a:rPr>
              <a:t>Hаpкомпpосса</a:t>
            </a:r>
            <a:r>
              <a:rPr lang="ru-RU" kern="1200" dirty="0">
                <a:latin typeface="Monotype Corsiva" pitchFamily="66" charset="0"/>
              </a:rPr>
              <a:t>, </a:t>
            </a:r>
            <a:r>
              <a:rPr lang="ru-RU" kern="1200" dirty="0" err="1">
                <a:latin typeface="Monotype Corsiva" pitchFamily="66" charset="0"/>
              </a:rPr>
              <a:t>котоpая</a:t>
            </a:r>
            <a:r>
              <a:rPr lang="ru-RU" kern="1200" dirty="0">
                <a:latin typeface="Monotype Corsiva" pitchFamily="66" charset="0"/>
              </a:rPr>
              <a:t> </a:t>
            </a:r>
            <a:r>
              <a:rPr lang="ru-RU" kern="1200" dirty="0" err="1">
                <a:latin typeface="Monotype Corsiva" pitchFamily="66" charset="0"/>
              </a:rPr>
              <a:t>обpазовалась</a:t>
            </a:r>
            <a:r>
              <a:rPr lang="ru-RU" kern="1200" dirty="0">
                <a:latin typeface="Monotype Corsiva" pitchFamily="66" charset="0"/>
              </a:rPr>
              <a:t> в </a:t>
            </a:r>
            <a:r>
              <a:rPr lang="ru-RU" kern="1200" dirty="0" err="1">
                <a:latin typeface="Monotype Corsiva" pitchFamily="66" charset="0"/>
              </a:rPr>
              <a:t>маpте</a:t>
            </a:r>
            <a:r>
              <a:rPr lang="ru-RU" kern="1200" dirty="0">
                <a:latin typeface="Monotype Corsiva" pitchFamily="66" charset="0"/>
              </a:rPr>
              <a:t> 1918 года. </a:t>
            </a:r>
            <a:r>
              <a:rPr lang="ru-RU" kern="1200" dirty="0" err="1">
                <a:latin typeface="Monotype Corsiva" pitchFamily="66" charset="0"/>
              </a:rPr>
              <a:t>Кpоме</a:t>
            </a:r>
            <a:r>
              <a:rPr lang="ru-RU" kern="1200" dirty="0">
                <a:latin typeface="Monotype Corsiva" pitchFamily="66" charset="0"/>
              </a:rPr>
              <a:t> "</a:t>
            </a:r>
            <a:r>
              <a:rPr lang="ru-RU" kern="1200" dirty="0" err="1">
                <a:latin typeface="Monotype Corsiva" pitchFamily="66" charset="0"/>
              </a:rPr>
              <a:t>Отpавленной</a:t>
            </a:r>
            <a:r>
              <a:rPr lang="ru-RU" kern="1200" dirty="0">
                <a:latin typeface="Monotype Corsiva" pitchFamily="66" charset="0"/>
              </a:rPr>
              <a:t> туники" Гумилев дал секции </a:t>
            </a:r>
            <a:r>
              <a:rPr lang="ru-RU" kern="1200" dirty="0" err="1">
                <a:latin typeface="Monotype Corsiva" pitchFamily="66" charset="0"/>
              </a:rPr>
              <a:t>истоpических</a:t>
            </a:r>
            <a:r>
              <a:rPr lang="ru-RU" kern="1200" dirty="0">
                <a:latin typeface="Monotype Corsiva" pitchFamily="66" charset="0"/>
              </a:rPr>
              <a:t> </a:t>
            </a:r>
            <a:r>
              <a:rPr lang="ru-RU" kern="1200" dirty="0" err="1">
                <a:latin typeface="Monotype Corsiva" pitchFamily="66" charset="0"/>
              </a:rPr>
              <a:t>каpтин</a:t>
            </a:r>
            <a:r>
              <a:rPr lang="ru-RU" kern="1200" dirty="0">
                <a:latin typeface="Monotype Corsiva" pitchFamily="66" charset="0"/>
              </a:rPr>
              <a:t> пьесу "Охота на </a:t>
            </a:r>
            <a:r>
              <a:rPr lang="ru-RU" kern="1200" dirty="0" err="1">
                <a:latin typeface="Monotype Corsiva" pitchFamily="66" charset="0"/>
              </a:rPr>
              <a:t>носоpога</a:t>
            </a:r>
            <a:r>
              <a:rPr lang="ru-RU" kern="1200" dirty="0">
                <a:latin typeface="Monotype Corsiva" pitchFamily="66" charset="0"/>
              </a:rPr>
              <a:t>", двухактное </a:t>
            </a:r>
            <a:r>
              <a:rPr lang="ru-RU" kern="1200" dirty="0" err="1">
                <a:latin typeface="Monotype Corsiva" pitchFamily="66" charset="0"/>
              </a:rPr>
              <a:t>пpедставление</a:t>
            </a:r>
            <a:r>
              <a:rPr lang="ru-RU" kern="1200" dirty="0">
                <a:latin typeface="Monotype Corsiva" pitchFamily="66" charset="0"/>
              </a:rPr>
              <a:t> по </a:t>
            </a:r>
            <a:r>
              <a:rPr lang="ru-RU" kern="1200" dirty="0" err="1">
                <a:latin typeface="Monotype Corsiva" pitchFamily="66" charset="0"/>
              </a:rPr>
              <a:t>хpонике</a:t>
            </a:r>
            <a:r>
              <a:rPr lang="ru-RU" kern="1200" dirty="0">
                <a:latin typeface="Monotype Corsiva" pitchFamily="66" charset="0"/>
              </a:rPr>
              <a:t> </a:t>
            </a:r>
            <a:r>
              <a:rPr lang="ru-RU" kern="1200" dirty="0" err="1">
                <a:latin typeface="Monotype Corsiva" pitchFamily="66" charset="0"/>
              </a:rPr>
              <a:t>Шекспиpа</a:t>
            </a:r>
            <a:r>
              <a:rPr lang="ru-RU" kern="1200" dirty="0">
                <a:latin typeface="Monotype Corsiva" pitchFamily="66" charset="0"/>
              </a:rPr>
              <a:t> "Фальстаф", </a:t>
            </a:r>
            <a:r>
              <a:rPr lang="ru-RU" kern="1200" dirty="0" err="1">
                <a:latin typeface="Monotype Corsiva" pitchFamily="66" charset="0"/>
              </a:rPr>
              <a:t>сценаpий</a:t>
            </a:r>
            <a:r>
              <a:rPr lang="ru-RU" kern="1200" dirty="0">
                <a:latin typeface="Monotype Corsiva" pitchFamily="66" charset="0"/>
              </a:rPr>
              <a:t> массового действия "Завоевание Мексики" и </a:t>
            </a:r>
            <a:r>
              <a:rPr lang="ru-RU" kern="1200" dirty="0" err="1">
                <a:latin typeface="Monotype Corsiva" pitchFamily="66" charset="0"/>
              </a:rPr>
              <a:t>дp</a:t>
            </a:r>
            <a:r>
              <a:rPr lang="ru-RU" kern="1200" dirty="0">
                <a:latin typeface="Monotype Corsiva" pitchFamily="66" charset="0"/>
              </a:rPr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6215063"/>
            <a:ext cx="4757738" cy="3683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2000" smtClean="0">
                <a:latin typeface="Monotype Corsiva" pitchFamily="66" charset="0"/>
              </a:rPr>
              <a:t>Мемориальная доска в Калининграде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4572001" y="1142984"/>
            <a:ext cx="4429155" cy="5286411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kern="1200" dirty="0">
                <a:latin typeface="Monotype Corsiva" pitchFamily="66" charset="0"/>
                <a:hlinkClick r:id="rId2" tooltip="3 августа"/>
              </a:rPr>
              <a:t>3 августа</a:t>
            </a:r>
            <a:r>
              <a:rPr lang="ru-RU" kern="1200" dirty="0">
                <a:latin typeface="Monotype Corsiva" pitchFamily="66" charset="0"/>
              </a:rPr>
              <a:t> 1921 года Гумилёв был арестован по подозрению в участии в заговоре «</a:t>
            </a:r>
            <a:r>
              <a:rPr lang="ru-RU" kern="1200" dirty="0">
                <a:latin typeface="Monotype Corsiva" pitchFamily="66" charset="0"/>
                <a:hlinkClick r:id="rId3" tooltip="Дело Таганцева"/>
              </a:rPr>
              <a:t>Петроградской боевой организации В. Н. Таганцева</a:t>
            </a:r>
            <a:r>
              <a:rPr lang="ru-RU" kern="1200" dirty="0">
                <a:latin typeface="Monotype Corsiva" pitchFamily="66" charset="0"/>
              </a:rPr>
              <a:t>». Несколько дней </a:t>
            </a:r>
            <a:r>
              <a:rPr lang="ru-RU" kern="1200" dirty="0">
                <a:latin typeface="Monotype Corsiva" pitchFamily="66" charset="0"/>
                <a:hlinkClick r:id="rId4" tooltip="Лозинский, Михаил Леонидович"/>
              </a:rPr>
              <a:t>Михаил Лозинский</a:t>
            </a:r>
            <a:r>
              <a:rPr lang="ru-RU" kern="1200" dirty="0">
                <a:latin typeface="Monotype Corsiva" pitchFamily="66" charset="0"/>
              </a:rPr>
              <a:t> и </a:t>
            </a:r>
            <a:r>
              <a:rPr lang="ru-RU" kern="1200" dirty="0">
                <a:latin typeface="Monotype Corsiva" pitchFamily="66" charset="0"/>
                <a:hlinkClick r:id="rId5" tooltip="Оцуп, Николай Авдеевич"/>
              </a:rPr>
              <a:t>Николай Оцуп</a:t>
            </a:r>
            <a:r>
              <a:rPr lang="ru-RU" kern="1200" dirty="0">
                <a:latin typeface="Monotype Corsiva" pitchFamily="66" charset="0"/>
              </a:rPr>
              <a:t> пытались выручить друга, но, несмотря на это, вскоре поэт был расстрелян.</a:t>
            </a:r>
          </a:p>
        </p:txBody>
      </p:sp>
      <p:pic>
        <p:nvPicPr>
          <p:cNvPr id="37891" name="Picture 6" descr="monument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8625" y="357188"/>
            <a:ext cx="4200525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dirty="0" smtClean="0"/>
              <a:t>Его трагическая гибель в августе 1921 года от рук большевиков – трагедия нашего народа. Он погиб на взлете лет, еще не достигнув пушкинского возраста.</a:t>
            </a:r>
          </a:p>
          <a:p>
            <a:pPr eaLnBrk="1" hangingPunct="1">
              <a:buFont typeface="Arial" charset="0"/>
              <a:buNone/>
            </a:pPr>
            <a:endParaRPr lang="ru-RU" dirty="0" smtClean="0"/>
          </a:p>
          <a:p>
            <a:pPr algn="ctr" eaLnBrk="1" hangingPunct="1">
              <a:buFont typeface="Arial" charset="0"/>
              <a:buNone/>
            </a:pPr>
            <a:r>
              <a:rPr lang="ru-RU" b="1" i="1" dirty="0" smtClean="0">
                <a:solidFill>
                  <a:srgbClr val="C00000"/>
                </a:solidFill>
              </a:rPr>
              <a:t>Для нас он оставил уникальное наследие – свои стихи.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Содержимое 2"/>
          <p:cNvSpPr>
            <a:spLocks noGrp="1"/>
          </p:cNvSpPr>
          <p:nvPr>
            <p:ph idx="4294967295"/>
          </p:nvPr>
        </p:nvSpPr>
        <p:spPr>
          <a:xfrm>
            <a:off x="5000628" y="1000108"/>
            <a:ext cx="3857652" cy="5857892"/>
          </a:xfrm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</a:pPr>
            <a:r>
              <a:rPr lang="ru-RU" sz="2800" dirty="0" smtClean="0">
                <a:latin typeface="Monotype Corsiva" pitchFamily="66" charset="0"/>
                <a:ea typeface="Microsoft Uighur"/>
                <a:cs typeface="Microsoft Uighur"/>
              </a:rPr>
              <a:t>Встреча Гумилева с Анной Горенко послужила для него причиной огромного душевного страдания. Однако именно Анна стала для него на несколько лет источником вдохновения. Именно ее образ, её поступки диктовали Гумилеву то светлые и радостные, то печальные и горькие, но в обоих случаях бессмертные строки в его творчестве.</a:t>
            </a:r>
          </a:p>
        </p:txBody>
      </p:sp>
      <p:pic>
        <p:nvPicPr>
          <p:cNvPr id="40962" name="Picture 2" descr="История любви Анны Ахматовой и Николая Гумилёв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428735"/>
            <a:ext cx="5106993" cy="3939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3"/>
          <p:cNvSpPr>
            <a:spLocks noGrp="1"/>
          </p:cNvSpPr>
          <p:nvPr>
            <p:ph idx="1"/>
          </p:nvPr>
        </p:nvSpPr>
        <p:spPr>
          <a:xfrm>
            <a:off x="457200" y="260350"/>
            <a:ext cx="8229600" cy="6097608"/>
          </a:xfrm>
        </p:spPr>
        <p:txBody>
          <a:bodyPr/>
          <a:lstStyle/>
          <a:p>
            <a:r>
              <a:rPr lang="ru-RU" dirty="0" smtClean="0"/>
              <a:t>Много есть людей, что, полюбив, </a:t>
            </a:r>
          </a:p>
          <a:p>
            <a:r>
              <a:rPr lang="ru-RU" dirty="0" smtClean="0"/>
              <a:t>Мудрые, дома себе возводят, </a:t>
            </a:r>
          </a:p>
          <a:p>
            <a:r>
              <a:rPr lang="ru-RU" dirty="0" smtClean="0"/>
              <a:t>Возле их благословенных нив </a:t>
            </a:r>
          </a:p>
          <a:p>
            <a:r>
              <a:rPr lang="ru-RU" dirty="0" smtClean="0"/>
              <a:t>Дети резвые за стадом бродят.</a:t>
            </a:r>
          </a:p>
          <a:p>
            <a:r>
              <a:rPr lang="ru-RU" dirty="0" smtClean="0"/>
              <a:t>А другим – жестокая любовь, </a:t>
            </a:r>
          </a:p>
          <a:p>
            <a:r>
              <a:rPr lang="ru-RU" dirty="0" smtClean="0"/>
              <a:t>Горькие ответы и вопросы, </a:t>
            </a:r>
          </a:p>
          <a:p>
            <a:r>
              <a:rPr lang="ru-RU" dirty="0" smtClean="0"/>
              <a:t>С желчью смешана, кричит их кровь, </a:t>
            </a:r>
          </a:p>
          <a:p>
            <a:r>
              <a:rPr lang="ru-RU" dirty="0" smtClean="0"/>
              <a:t>Слух их жалят злобным звоном осы.</a:t>
            </a:r>
          </a:p>
          <a:p>
            <a:r>
              <a:rPr lang="ru-RU" dirty="0" smtClean="0"/>
              <a:t>А иные любят, как поют, –</a:t>
            </a:r>
          </a:p>
          <a:p>
            <a:r>
              <a:rPr lang="ru-RU" dirty="0" smtClean="0"/>
              <a:t>Как поют, и дивно торжествуют, </a:t>
            </a:r>
          </a:p>
          <a:p>
            <a:r>
              <a:rPr lang="ru-RU" dirty="0" smtClean="0"/>
              <a:t>В сказочный скрываются приют; </a:t>
            </a:r>
          </a:p>
          <a:p>
            <a:r>
              <a:rPr lang="ru-RU" dirty="0" smtClean="0"/>
              <a:t>А иные любят, как танцуют.</a:t>
            </a:r>
          </a:p>
          <a:p>
            <a:pPr eaLnBrk="1" hangingPunct="1"/>
            <a:endParaRPr lang="ru-RU" dirty="0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3929059" y="500042"/>
            <a:ext cx="4929221" cy="5857916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kern="1200" dirty="0">
                <a:latin typeface="Monotype Corsiva" pitchFamily="66" charset="0"/>
              </a:rPr>
              <a:t>В раннем поэтическом творчестве Ани была целая кипа стихов посвященных Коле Гумилеву, которые потом она уничтожила. Позднее она вспоминала эти строки.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i="1" kern="1200" dirty="0">
                <a:latin typeface="Monotype Corsiva" pitchFamily="66" charset="0"/>
              </a:rPr>
              <a:t>«В ремешках пенал и книги были,</a:t>
            </a:r>
            <a:br>
              <a:rPr lang="ru-RU" b="1" i="1" kern="1200" dirty="0">
                <a:latin typeface="Monotype Corsiva" pitchFamily="66" charset="0"/>
              </a:rPr>
            </a:br>
            <a:r>
              <a:rPr lang="ru-RU" b="1" i="1" kern="1200" dirty="0">
                <a:latin typeface="Monotype Corsiva" pitchFamily="66" charset="0"/>
              </a:rPr>
              <a:t>Возвращалась я домой из школы.</a:t>
            </a:r>
            <a:br>
              <a:rPr lang="ru-RU" b="1" i="1" kern="1200" dirty="0">
                <a:latin typeface="Monotype Corsiva" pitchFamily="66" charset="0"/>
              </a:rPr>
            </a:br>
            <a:r>
              <a:rPr lang="ru-RU" b="1" i="1" kern="1200" dirty="0">
                <a:latin typeface="Monotype Corsiva" pitchFamily="66" charset="0"/>
              </a:rPr>
              <a:t>Эти липы, верно, не забыли </a:t>
            </a:r>
            <a:br>
              <a:rPr lang="ru-RU" b="1" i="1" kern="1200" dirty="0">
                <a:latin typeface="Monotype Corsiva" pitchFamily="66" charset="0"/>
              </a:rPr>
            </a:br>
            <a:r>
              <a:rPr lang="ru-RU" b="1" i="1" kern="1200" dirty="0">
                <a:latin typeface="Monotype Corsiva" pitchFamily="66" charset="0"/>
              </a:rPr>
              <a:t>Нашу встречу, мальчик мой веселый.</a:t>
            </a:r>
            <a:br>
              <a:rPr lang="ru-RU" b="1" i="1" kern="1200" dirty="0">
                <a:latin typeface="Monotype Corsiva" pitchFamily="66" charset="0"/>
              </a:rPr>
            </a:br>
            <a:r>
              <a:rPr lang="ru-RU" b="1" i="1" kern="1200" dirty="0">
                <a:latin typeface="Monotype Corsiva" pitchFamily="66" charset="0"/>
              </a:rPr>
              <a:t>Только ставши лебедем надменным,</a:t>
            </a:r>
            <a:br>
              <a:rPr lang="ru-RU" b="1" i="1" kern="1200" dirty="0">
                <a:latin typeface="Monotype Corsiva" pitchFamily="66" charset="0"/>
              </a:rPr>
            </a:br>
            <a:r>
              <a:rPr lang="ru-RU" b="1" i="1" kern="1200" dirty="0">
                <a:latin typeface="Monotype Corsiva" pitchFamily="66" charset="0"/>
              </a:rPr>
              <a:t>Изменился старый лебеденок.</a:t>
            </a:r>
            <a:br>
              <a:rPr lang="ru-RU" b="1" i="1" kern="1200" dirty="0">
                <a:latin typeface="Monotype Corsiva" pitchFamily="66" charset="0"/>
              </a:rPr>
            </a:br>
            <a:r>
              <a:rPr lang="ru-RU" b="1" i="1" kern="1200" dirty="0">
                <a:latin typeface="Monotype Corsiva" pitchFamily="66" charset="0"/>
              </a:rPr>
              <a:t>А на жизнь мою лучом нетленным</a:t>
            </a:r>
            <a:br>
              <a:rPr lang="ru-RU" b="1" i="1" kern="1200" dirty="0">
                <a:latin typeface="Monotype Corsiva" pitchFamily="66" charset="0"/>
              </a:rPr>
            </a:br>
            <a:r>
              <a:rPr lang="ru-RU" b="1" i="1" kern="1200" dirty="0">
                <a:latin typeface="Monotype Corsiva" pitchFamily="66" charset="0"/>
              </a:rPr>
              <a:t>Грусть легла, и голос мой не звонок».</a:t>
            </a:r>
            <a:endParaRPr lang="ru-RU" kern="1200" dirty="0">
              <a:latin typeface="Monotype Corsiva" pitchFamily="66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kern="1200" dirty="0"/>
          </a:p>
        </p:txBody>
      </p:sp>
      <p:pic>
        <p:nvPicPr>
          <p:cNvPr id="43010" name="Picture 2" descr="История любви Анны Ахматовой и Николая Гумилёв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" y="1428750"/>
            <a:ext cx="3027363" cy="408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214282" y="3857625"/>
            <a:ext cx="8786874" cy="2857523"/>
          </a:xfrm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i="1" kern="1200" dirty="0">
                <a:latin typeface="Monotype Corsiva" pitchFamily="66" charset="0"/>
              </a:rPr>
              <a:t>Бракосочетание состоялось 25 апреля 1910 года, в маленькой Никольской церкви Черниговской губернии. Затем молодые поехали провести свой медовый месяц в Париж. Во время этого путешествия Гумилев осознал, как они далеки друг от друга. Гумилев в душе был путешественником, а его жена путешествия ненавидела и не позволяла мужу о них говорить. Гумилев начал воспитывать поэтический вкус жены. Она самодовольно спорила с ним, но потом, действительно уничтожила все, что было написано ею ранее. Под влиянием мужа она выросла в знаменитую поэтессу Анну Ахматову.</a:t>
            </a:r>
            <a:endParaRPr lang="ru-RU" kern="1200" dirty="0">
              <a:latin typeface="Monotype Corsiva" pitchFamily="66" charset="0"/>
            </a:endParaRPr>
          </a:p>
        </p:txBody>
      </p:sp>
      <p:pic>
        <p:nvPicPr>
          <p:cNvPr id="48130" name="Picture 2" descr="История любви Анны Ахматовой и Николая Гумилёв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0" y="500041"/>
            <a:ext cx="4727987" cy="3251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pPr algn="ctr">
              <a:buNone/>
            </a:pPr>
            <a:r>
              <a:rPr lang="ru-RU" b="1" dirty="0" smtClean="0"/>
              <a:t>Я </a:t>
            </a:r>
            <a:r>
              <a:rPr lang="ru-RU" b="1" dirty="0" smtClean="0"/>
              <a:t>вежлив с жизнью современною,</a:t>
            </a:r>
          </a:p>
          <a:p>
            <a:pPr algn="ctr">
              <a:buNone/>
            </a:pPr>
            <a:r>
              <a:rPr lang="ru-RU" b="1" dirty="0" smtClean="0"/>
              <a:t>Но между нами есть преграда,</a:t>
            </a:r>
          </a:p>
          <a:p>
            <a:pPr algn="ctr">
              <a:buNone/>
            </a:pPr>
            <a:r>
              <a:rPr lang="ru-RU" b="1" dirty="0" smtClean="0"/>
              <a:t>Все, что смешит ее, надменную,</a:t>
            </a:r>
          </a:p>
          <a:p>
            <a:pPr algn="ctr">
              <a:buNone/>
            </a:pPr>
            <a:r>
              <a:rPr lang="ru-RU" b="1" dirty="0" smtClean="0"/>
              <a:t>Моя единая отрада.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Стихи о России</a:t>
            </a:r>
            <a:endParaRPr 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786478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Продолжите </a:t>
            </a:r>
            <a:r>
              <a:rPr lang="ru-RU" b="1" dirty="0" smtClean="0"/>
              <a:t>знакомство с творчеством Николая Степановича Гумилева. Выберите вопрос и подготовьте ответ на него:</a:t>
            </a:r>
          </a:p>
          <a:p>
            <a:pPr marL="624078" indent="-514350">
              <a:buNone/>
            </a:pPr>
            <a:r>
              <a:rPr lang="ru-RU" b="1" dirty="0" smtClean="0"/>
              <a:t> 1.В чем трагичность лирического героя Н. Гумилева?</a:t>
            </a:r>
          </a:p>
          <a:p>
            <a:pPr marL="624078" indent="-514350">
              <a:buNone/>
            </a:pPr>
            <a:endParaRPr lang="ru-RU" b="1" dirty="0" smtClean="0"/>
          </a:p>
          <a:p>
            <a:pPr>
              <a:buNone/>
            </a:pPr>
            <a:r>
              <a:rPr lang="ru-RU" b="1" dirty="0" smtClean="0"/>
              <a:t>2. Как проявился идеал Гумилева в его цикле «Капитаны</a:t>
            </a:r>
            <a:r>
              <a:rPr lang="ru-RU" b="1" dirty="0" smtClean="0"/>
              <a:t>»?</a:t>
            </a:r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ru-RU" b="1" dirty="0" smtClean="0"/>
              <a:t>3. Какие этапы своего творческого пути отразил Гумилев в стихотворении «Память»?</a:t>
            </a:r>
          </a:p>
          <a:p>
            <a:endParaRPr lang="ru-RU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Домашнее </a:t>
            </a:r>
            <a:r>
              <a:rPr lang="ru-RU" dirty="0" smtClean="0">
                <a:solidFill>
                  <a:srgbClr val="C00000"/>
                </a:solidFill>
              </a:rPr>
              <a:t>задание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</TotalTime>
  <Words>892</Words>
  <Application>Microsoft Office PowerPoint</Application>
  <PresentationFormat>Экран (4:3)</PresentationFormat>
  <Paragraphs>63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Открытая</vt:lpstr>
      <vt:lpstr>Николай Степанович Гумилев и акмеизм.  Проблематика и поэтика лирики Н. С. Гумилева</vt:lpstr>
      <vt:lpstr>Слайд 2</vt:lpstr>
      <vt:lpstr>В имении Гумилевых </vt:lpstr>
      <vt:lpstr>Слайд 4</vt:lpstr>
      <vt:lpstr>Слайд 5</vt:lpstr>
      <vt:lpstr> </vt:lpstr>
      <vt:lpstr>Слайд 7</vt:lpstr>
      <vt:lpstr>Слайд 8</vt:lpstr>
      <vt:lpstr>Слайд 9</vt:lpstr>
      <vt:lpstr>Слайд 10</vt:lpstr>
      <vt:lpstr>Слайд 11</vt:lpstr>
      <vt:lpstr>Слайд 12</vt:lpstr>
      <vt:lpstr>Мемориальная доска в Калининграде</vt:lpstr>
      <vt:lpstr>Слайд 14</vt:lpstr>
      <vt:lpstr>Слайд 15</vt:lpstr>
      <vt:lpstr>Слайд 16</vt:lpstr>
      <vt:lpstr>Слайд 17</vt:lpstr>
      <vt:lpstr>Слайд 18</vt:lpstr>
      <vt:lpstr>Стихи о России</vt:lpstr>
      <vt:lpstr>Домашнее задание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Жизнь и творчество Н. Гумилева</dc:title>
  <dc:creator>Гость</dc:creator>
  <cp:lastModifiedBy>*</cp:lastModifiedBy>
  <cp:revision>36</cp:revision>
  <dcterms:created xsi:type="dcterms:W3CDTF">2013-11-24T14:09:57Z</dcterms:created>
  <dcterms:modified xsi:type="dcterms:W3CDTF">2017-02-07T15:56:28Z</dcterms:modified>
</cp:coreProperties>
</file>